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69" r:id="rId1"/>
    <p:sldMasterId id="2147483986" r:id="rId2"/>
  </p:sldMasterIdLst>
  <p:notesMasterIdLst>
    <p:notesMasterId r:id="rId23"/>
  </p:notesMasterIdLst>
  <p:sldIdLst>
    <p:sldId id="256" r:id="rId3"/>
    <p:sldId id="259" r:id="rId4"/>
    <p:sldId id="261" r:id="rId5"/>
    <p:sldId id="260" r:id="rId6"/>
    <p:sldId id="263" r:id="rId7"/>
    <p:sldId id="264" r:id="rId8"/>
    <p:sldId id="266" r:id="rId9"/>
    <p:sldId id="267" r:id="rId10"/>
    <p:sldId id="268" r:id="rId11"/>
    <p:sldId id="262" r:id="rId12"/>
    <p:sldId id="269" r:id="rId13"/>
    <p:sldId id="270" r:id="rId14"/>
    <p:sldId id="271" r:id="rId15"/>
    <p:sldId id="278" r:id="rId16"/>
    <p:sldId id="272" r:id="rId17"/>
    <p:sldId id="273" r:id="rId18"/>
    <p:sldId id="274" r:id="rId19"/>
    <p:sldId id="275" r:id="rId20"/>
    <p:sldId id="276" r:id="rId21"/>
    <p:sldId id="277" r:id="rId22"/>
  </p:sldIdLst>
  <p:sldSz cx="9144000" cy="5715000" type="screen16x10"/>
  <p:notesSz cx="6858000" cy="9144000"/>
  <p:defaultTextStyle>
    <a:defPPr>
      <a:defRPr lang="en-US"/>
    </a:defPPr>
    <a:lvl1pPr marL="0" algn="l" defTabSz="356616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1pPr>
    <a:lvl2pPr marL="356616" algn="l" defTabSz="356616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2pPr>
    <a:lvl3pPr marL="713232" algn="l" defTabSz="356616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3pPr>
    <a:lvl4pPr marL="1069848" algn="l" defTabSz="356616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4pPr>
    <a:lvl5pPr marL="1426464" algn="l" defTabSz="356616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356616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356616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356616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356616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7C8453C-27F7-4A6E-85D0-38C1715E800D}">
          <p14:sldIdLst>
            <p14:sldId id="256"/>
            <p14:sldId id="259"/>
            <p14:sldId id="261"/>
            <p14:sldId id="260"/>
            <p14:sldId id="263"/>
            <p14:sldId id="264"/>
            <p14:sldId id="266"/>
            <p14:sldId id="267"/>
            <p14:sldId id="268"/>
            <p14:sldId id="262"/>
            <p14:sldId id="269"/>
            <p14:sldId id="270"/>
            <p14:sldId id="271"/>
            <p14:sldId id="278"/>
            <p14:sldId id="272"/>
            <p14:sldId id="273"/>
            <p14:sldId id="274"/>
            <p14:sldId id="275"/>
            <p14:sldId id="276"/>
            <p14:sldId id="277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8399D"/>
    <a:srgbClr val="B07FD8"/>
    <a:srgbClr val="E9D4E9"/>
    <a:srgbClr val="EBA415"/>
    <a:srgbClr val="FF7575"/>
    <a:srgbClr val="995FC2"/>
    <a:srgbClr val="9E439C"/>
    <a:srgbClr val="98389D"/>
    <a:srgbClr val="DEBEDD"/>
    <a:srgbClr val="F8C4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8" d="100"/>
          <a:sy n="118" d="100"/>
        </p:scale>
        <p:origin x="114" y="5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3B52F2-A6E0-440D-9359-89A91E588DE2}" type="datetimeFigureOut">
              <a:rPr lang="en-US" smtClean="0"/>
              <a:t>8/26/2018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4B7FE8-EF1C-433B-B8B6-4C3E8219E5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8233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1pPr>
    <a:lvl2pPr marL="356616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2pPr>
    <a:lvl3pPr marL="713232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3pPr>
    <a:lvl4pPr marL="1069848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4pPr>
    <a:lvl5pPr marL="1426464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7056"/>
            <a:ext cx="9144000" cy="5722056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0300" y="2003779"/>
            <a:ext cx="5825202" cy="1371918"/>
          </a:xfrm>
        </p:spPr>
        <p:txBody>
          <a:bodyPr anchor="b">
            <a:noAutofit/>
          </a:bodyPr>
          <a:lstStyle>
            <a:lvl1pPr algn="r">
              <a:defRPr sz="405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0300" y="3375694"/>
            <a:ext cx="5825202" cy="914083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68F34-C9D6-46F6-A9C7-BFEDEB239C03}" type="datetime1">
              <a:rPr lang="en-US" smtClean="0"/>
              <a:t>8/26/2018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8C0A2-10A0-40F7-BAE1-3BE620EEA2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5447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508000"/>
            <a:ext cx="6447501" cy="2836333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725333"/>
            <a:ext cx="6447501" cy="1309135"/>
          </a:xfrm>
        </p:spPr>
        <p:txBody>
          <a:bodyPr anchor="ctr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E85ED3-DA03-4386-8B4E-965B5BB3C5F0}" type="datetime1">
              <a:rPr lang="en-US" smtClean="0"/>
              <a:t>8/26/2018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8C0A2-10A0-40F7-BAE1-3BE620EEA2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9544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8500" y="508000"/>
            <a:ext cx="6070601" cy="2518833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24604" y="3026833"/>
            <a:ext cx="5418393" cy="3175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725333"/>
            <a:ext cx="6447501" cy="1309135"/>
          </a:xfrm>
        </p:spPr>
        <p:txBody>
          <a:bodyPr anchor="ctr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4D945-0A17-47DB-AF13-699E0A7BA73F}" type="datetime1">
              <a:rPr lang="en-US" smtClean="0"/>
              <a:t>8/26/2018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8C0A2-10A0-40F7-BAE1-3BE620EEA294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406403" y="658649"/>
            <a:ext cx="457200" cy="487313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669758" y="2405464"/>
            <a:ext cx="457200" cy="487313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sz="1053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281212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1609990"/>
            <a:ext cx="6447501" cy="2162883"/>
          </a:xfrm>
        </p:spPr>
        <p:txBody>
          <a:bodyPr anchor="b">
            <a:normAutofit/>
          </a:bodyPr>
          <a:lstStyle>
            <a:lvl1pPr algn="l">
              <a:defRPr sz="33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772873"/>
            <a:ext cx="6447501" cy="1261595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129771-D26E-4636-BC22-839F66E5E349}" type="datetime1">
              <a:rPr lang="en-US" smtClean="0"/>
              <a:t>8/26/2018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8C0A2-10A0-40F7-BAE1-3BE620EEA2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6316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8500" y="508000"/>
            <a:ext cx="6070601" cy="2518833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07999" y="3344333"/>
            <a:ext cx="6447502" cy="42854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772873"/>
            <a:ext cx="6447501" cy="1261595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0A29F-F32A-408A-9D21-E964ADF8666E}" type="datetime1">
              <a:rPr lang="en-US" smtClean="0"/>
              <a:t>8/26/2018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8C0A2-10A0-40F7-BAE1-3BE620EEA294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406403" y="658649"/>
            <a:ext cx="457200" cy="487313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669758" y="2405464"/>
            <a:ext cx="457200" cy="487313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2801379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508000"/>
            <a:ext cx="6441152" cy="2518833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07999" y="3344333"/>
            <a:ext cx="6447502" cy="42854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1800">
                <a:solidFill>
                  <a:schemeClr val="accent1"/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772873"/>
            <a:ext cx="6447501" cy="1261595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BCDCC-E545-4B76-8A4A-8EEBF377A2A2}" type="datetime1">
              <a:rPr lang="en-US" smtClean="0"/>
              <a:t>8/26/2018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8C0A2-10A0-40F7-BAE1-3BE620EEA2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8987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F8A44E-2631-4398-8A61-B8AC2592F5A9}" type="datetime1">
              <a:rPr lang="en-US" smtClean="0"/>
              <a:t>8/26/2018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8C0A2-10A0-40F7-BAE1-3BE620EEA2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42247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975755" y="508000"/>
            <a:ext cx="978557" cy="4376209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8001" y="508000"/>
            <a:ext cx="5295113" cy="437620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8953C-D057-49F8-AA85-260EDDFF00A5}" type="datetime1">
              <a:rPr lang="en-US" smtClean="0"/>
              <a:t>8/26/2018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8C0A2-10A0-40F7-BAE1-3BE620EEA2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0302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935302"/>
            <a:ext cx="6858000" cy="19896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001698"/>
            <a:ext cx="6858000" cy="137980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7E154-6910-4936-A49E-B9EBBEBD4FD5}" type="datetime1">
              <a:rPr lang="en-US" smtClean="0"/>
              <a:t>8/26/2018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8C0A2-10A0-40F7-BAE1-3BE620EEA2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77363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02262AD-67F8-4517-8AA4-81C2B7FF0DD1}"/>
              </a:ext>
            </a:extLst>
          </p:cNvPr>
          <p:cNvSpPr/>
          <p:nvPr userDrawn="1"/>
        </p:nvSpPr>
        <p:spPr>
          <a:xfrm>
            <a:off x="-2381" y="-1"/>
            <a:ext cx="9144000" cy="645368"/>
          </a:xfrm>
          <a:prstGeom prst="rect">
            <a:avLst/>
          </a:prstGeom>
          <a:solidFill>
            <a:srgbClr val="E9D4E9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3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62" y="-2"/>
            <a:ext cx="9143999" cy="645366"/>
          </a:xfrm>
        </p:spPr>
        <p:txBody>
          <a:bodyPr/>
          <a:lstStyle>
            <a:lvl1pPr marL="457200"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895350"/>
            <a:ext cx="7886700" cy="425211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ACE4C-8BA7-4E2E-ADF9-26D020CEA2F9}" type="datetime1">
              <a:rPr lang="en-US" smtClean="0"/>
              <a:t>8/26/2018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8C0A2-10A0-40F7-BAE1-3BE620EEA29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8776ABAA-89A8-4D11-BC61-3445758A98B5}"/>
              </a:ext>
            </a:extLst>
          </p:cNvPr>
          <p:cNvSpPr/>
          <p:nvPr userDrawn="1"/>
        </p:nvSpPr>
        <p:spPr>
          <a:xfrm>
            <a:off x="6699251" y="0"/>
            <a:ext cx="2442368" cy="645366"/>
          </a:xfrm>
          <a:custGeom>
            <a:avLst/>
            <a:gdLst>
              <a:gd name="connsiteX0" fmla="*/ 662575 w 3256490"/>
              <a:gd name="connsiteY0" fmla="*/ 0 h 774439"/>
              <a:gd name="connsiteX1" fmla="*/ 3256490 w 3256490"/>
              <a:gd name="connsiteY1" fmla="*/ 0 h 774439"/>
              <a:gd name="connsiteX2" fmla="*/ 3256490 w 3256490"/>
              <a:gd name="connsiteY2" fmla="*/ 774439 h 774439"/>
              <a:gd name="connsiteX3" fmla="*/ 0 w 3256490"/>
              <a:gd name="connsiteY3" fmla="*/ 774439 h 774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56490" h="774439">
                <a:moveTo>
                  <a:pt x="662575" y="0"/>
                </a:moveTo>
                <a:lnTo>
                  <a:pt x="3256490" y="0"/>
                </a:lnTo>
                <a:lnTo>
                  <a:pt x="3256490" y="774439"/>
                </a:lnTo>
                <a:lnTo>
                  <a:pt x="0" y="774439"/>
                </a:lnTo>
                <a:close/>
              </a:path>
            </a:pathLst>
          </a:custGeom>
          <a:solidFill>
            <a:srgbClr val="B07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3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C0F55CD3-654B-4867-9848-D0081EC1326F}"/>
              </a:ext>
            </a:extLst>
          </p:cNvPr>
          <p:cNvSpPr/>
          <p:nvPr userDrawn="1"/>
        </p:nvSpPr>
        <p:spPr>
          <a:xfrm>
            <a:off x="4763" y="0"/>
            <a:ext cx="331787" cy="645366"/>
          </a:xfrm>
          <a:custGeom>
            <a:avLst/>
            <a:gdLst>
              <a:gd name="connsiteX0" fmla="*/ 0 w 442383"/>
              <a:gd name="connsiteY0" fmla="*/ 0 h 774439"/>
              <a:gd name="connsiteX1" fmla="*/ 320224 w 442383"/>
              <a:gd name="connsiteY1" fmla="*/ 0 h 774439"/>
              <a:gd name="connsiteX2" fmla="*/ 442383 w 442383"/>
              <a:gd name="connsiteY2" fmla="*/ 774439 h 774439"/>
              <a:gd name="connsiteX3" fmla="*/ 0 w 442383"/>
              <a:gd name="connsiteY3" fmla="*/ 774439 h 774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2383" h="774439">
                <a:moveTo>
                  <a:pt x="0" y="0"/>
                </a:moveTo>
                <a:lnTo>
                  <a:pt x="320224" y="0"/>
                </a:lnTo>
                <a:lnTo>
                  <a:pt x="442383" y="774439"/>
                </a:lnTo>
                <a:lnTo>
                  <a:pt x="0" y="774439"/>
                </a:lnTo>
                <a:close/>
              </a:path>
            </a:pathLst>
          </a:custGeom>
          <a:solidFill>
            <a:srgbClr val="995F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3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E7A44C16-BB40-4082-9C93-77B4352AA41C}"/>
              </a:ext>
            </a:extLst>
          </p:cNvPr>
          <p:cNvSpPr/>
          <p:nvPr userDrawn="1"/>
        </p:nvSpPr>
        <p:spPr>
          <a:xfrm>
            <a:off x="7778750" y="0"/>
            <a:ext cx="1362869" cy="645366"/>
          </a:xfrm>
          <a:custGeom>
            <a:avLst/>
            <a:gdLst>
              <a:gd name="connsiteX0" fmla="*/ 430606 w 1817158"/>
              <a:gd name="connsiteY0" fmla="*/ 0 h 774439"/>
              <a:gd name="connsiteX1" fmla="*/ 1817158 w 1817158"/>
              <a:gd name="connsiteY1" fmla="*/ 0 h 774439"/>
              <a:gd name="connsiteX2" fmla="*/ 1817158 w 1817158"/>
              <a:gd name="connsiteY2" fmla="*/ 774439 h 774439"/>
              <a:gd name="connsiteX3" fmla="*/ 0 w 1817158"/>
              <a:gd name="connsiteY3" fmla="*/ 774439 h 774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17158" h="774439">
                <a:moveTo>
                  <a:pt x="430606" y="0"/>
                </a:moveTo>
                <a:lnTo>
                  <a:pt x="1817158" y="0"/>
                </a:lnTo>
                <a:lnTo>
                  <a:pt x="1817158" y="774439"/>
                </a:lnTo>
                <a:lnTo>
                  <a:pt x="0" y="774439"/>
                </a:lnTo>
                <a:close/>
              </a:path>
            </a:pathLst>
          </a:custGeom>
          <a:solidFill>
            <a:srgbClr val="9839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3"/>
          </a:p>
        </p:txBody>
      </p:sp>
    </p:spTree>
    <p:extLst>
      <p:ext uri="{BB962C8B-B14F-4D97-AF65-F5344CB8AC3E}">
        <p14:creationId xmlns:p14="http://schemas.microsoft.com/office/powerpoint/2010/main" val="385411744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424782"/>
            <a:ext cx="7886700" cy="2377281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824553"/>
            <a:ext cx="7886700" cy="1250156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413D1-4B38-495F-A11D-692A5F79929F}" type="datetime1">
              <a:rPr lang="en-US" smtClean="0"/>
              <a:t>8/26/2018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8C0A2-10A0-40F7-BAE1-3BE620EEA2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5929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7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6B86A-5D7F-48AF-8B4A-2C5AF9B109B0}" type="datetime1">
              <a:rPr lang="en-US" smtClean="0"/>
              <a:t>8/26/2018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8C0A2-10A0-40F7-BAE1-3BE620EEA2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5553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08F1BA2-FFFD-4328-8C22-19C2DC4802A6}"/>
              </a:ext>
            </a:extLst>
          </p:cNvPr>
          <p:cNvSpPr/>
          <p:nvPr userDrawn="1"/>
        </p:nvSpPr>
        <p:spPr>
          <a:xfrm>
            <a:off x="-2381" y="-1"/>
            <a:ext cx="9144000" cy="645368"/>
          </a:xfrm>
          <a:prstGeom prst="rect">
            <a:avLst/>
          </a:prstGeom>
          <a:solidFill>
            <a:srgbClr val="E9D4E9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3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2382" y="-2"/>
            <a:ext cx="9146381" cy="645368"/>
          </a:xfrm>
        </p:spPr>
        <p:txBody>
          <a:bodyPr/>
          <a:lstStyle>
            <a:lvl1pPr marL="457200"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6550" y="885826"/>
            <a:ext cx="4178300" cy="426164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49" y="885826"/>
            <a:ext cx="4178299" cy="4261644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994A9-AFAD-42B4-88D1-F85EA8D34935}" type="datetime1">
              <a:rPr lang="en-US" smtClean="0"/>
              <a:t>8/26/2018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8C0A2-10A0-40F7-BAE1-3BE620EEA294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B8ACED8-39CB-4BB0-BC20-726856578493}"/>
              </a:ext>
            </a:extLst>
          </p:cNvPr>
          <p:cNvSpPr/>
          <p:nvPr userDrawn="1"/>
        </p:nvSpPr>
        <p:spPr>
          <a:xfrm>
            <a:off x="6699251" y="0"/>
            <a:ext cx="2442368" cy="645366"/>
          </a:xfrm>
          <a:custGeom>
            <a:avLst/>
            <a:gdLst>
              <a:gd name="connsiteX0" fmla="*/ 662575 w 3256490"/>
              <a:gd name="connsiteY0" fmla="*/ 0 h 774439"/>
              <a:gd name="connsiteX1" fmla="*/ 3256490 w 3256490"/>
              <a:gd name="connsiteY1" fmla="*/ 0 h 774439"/>
              <a:gd name="connsiteX2" fmla="*/ 3256490 w 3256490"/>
              <a:gd name="connsiteY2" fmla="*/ 774439 h 774439"/>
              <a:gd name="connsiteX3" fmla="*/ 0 w 3256490"/>
              <a:gd name="connsiteY3" fmla="*/ 774439 h 774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56490" h="774439">
                <a:moveTo>
                  <a:pt x="662575" y="0"/>
                </a:moveTo>
                <a:lnTo>
                  <a:pt x="3256490" y="0"/>
                </a:lnTo>
                <a:lnTo>
                  <a:pt x="3256490" y="774439"/>
                </a:lnTo>
                <a:lnTo>
                  <a:pt x="0" y="774439"/>
                </a:lnTo>
                <a:close/>
              </a:path>
            </a:pathLst>
          </a:custGeom>
          <a:solidFill>
            <a:srgbClr val="B07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3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CB04C14-11D4-48AF-9319-5B2333507F37}"/>
              </a:ext>
            </a:extLst>
          </p:cNvPr>
          <p:cNvSpPr/>
          <p:nvPr userDrawn="1"/>
        </p:nvSpPr>
        <p:spPr>
          <a:xfrm>
            <a:off x="4763" y="0"/>
            <a:ext cx="331787" cy="645366"/>
          </a:xfrm>
          <a:custGeom>
            <a:avLst/>
            <a:gdLst>
              <a:gd name="connsiteX0" fmla="*/ 0 w 442383"/>
              <a:gd name="connsiteY0" fmla="*/ 0 h 774439"/>
              <a:gd name="connsiteX1" fmla="*/ 320224 w 442383"/>
              <a:gd name="connsiteY1" fmla="*/ 0 h 774439"/>
              <a:gd name="connsiteX2" fmla="*/ 442383 w 442383"/>
              <a:gd name="connsiteY2" fmla="*/ 774439 h 774439"/>
              <a:gd name="connsiteX3" fmla="*/ 0 w 442383"/>
              <a:gd name="connsiteY3" fmla="*/ 774439 h 774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2383" h="774439">
                <a:moveTo>
                  <a:pt x="0" y="0"/>
                </a:moveTo>
                <a:lnTo>
                  <a:pt x="320224" y="0"/>
                </a:lnTo>
                <a:lnTo>
                  <a:pt x="442383" y="774439"/>
                </a:lnTo>
                <a:lnTo>
                  <a:pt x="0" y="774439"/>
                </a:lnTo>
                <a:close/>
              </a:path>
            </a:pathLst>
          </a:custGeom>
          <a:solidFill>
            <a:srgbClr val="995F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3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AFB9A4F-1848-43E2-902E-15F709D29265}"/>
              </a:ext>
            </a:extLst>
          </p:cNvPr>
          <p:cNvSpPr/>
          <p:nvPr userDrawn="1"/>
        </p:nvSpPr>
        <p:spPr>
          <a:xfrm>
            <a:off x="7778750" y="0"/>
            <a:ext cx="1362869" cy="645366"/>
          </a:xfrm>
          <a:custGeom>
            <a:avLst/>
            <a:gdLst>
              <a:gd name="connsiteX0" fmla="*/ 430606 w 1817158"/>
              <a:gd name="connsiteY0" fmla="*/ 0 h 774439"/>
              <a:gd name="connsiteX1" fmla="*/ 1817158 w 1817158"/>
              <a:gd name="connsiteY1" fmla="*/ 0 h 774439"/>
              <a:gd name="connsiteX2" fmla="*/ 1817158 w 1817158"/>
              <a:gd name="connsiteY2" fmla="*/ 774439 h 774439"/>
              <a:gd name="connsiteX3" fmla="*/ 0 w 1817158"/>
              <a:gd name="connsiteY3" fmla="*/ 774439 h 774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17158" h="774439">
                <a:moveTo>
                  <a:pt x="430606" y="0"/>
                </a:moveTo>
                <a:lnTo>
                  <a:pt x="1817158" y="0"/>
                </a:lnTo>
                <a:lnTo>
                  <a:pt x="1817158" y="774439"/>
                </a:lnTo>
                <a:lnTo>
                  <a:pt x="0" y="774439"/>
                </a:lnTo>
                <a:close/>
              </a:path>
            </a:pathLst>
          </a:custGeom>
          <a:solidFill>
            <a:srgbClr val="9839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3"/>
          </a:p>
        </p:txBody>
      </p:sp>
    </p:spTree>
    <p:extLst>
      <p:ext uri="{BB962C8B-B14F-4D97-AF65-F5344CB8AC3E}">
        <p14:creationId xmlns:p14="http://schemas.microsoft.com/office/powerpoint/2010/main" val="8539743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D879992-6A44-414F-AB0F-6999255412BC}"/>
              </a:ext>
            </a:extLst>
          </p:cNvPr>
          <p:cNvSpPr/>
          <p:nvPr userDrawn="1"/>
        </p:nvSpPr>
        <p:spPr>
          <a:xfrm>
            <a:off x="-2381" y="-1"/>
            <a:ext cx="9144000" cy="645368"/>
          </a:xfrm>
          <a:prstGeom prst="rect">
            <a:avLst/>
          </a:prstGeom>
          <a:solidFill>
            <a:srgbClr val="E9D4E9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3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62" y="-1"/>
            <a:ext cx="9139237" cy="645366"/>
          </a:xfrm>
        </p:spPr>
        <p:txBody>
          <a:bodyPr/>
          <a:lstStyle>
            <a:lvl1pPr marL="457200"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400969"/>
            <a:ext cx="3868340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087563"/>
            <a:ext cx="3868340" cy="307049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400969"/>
            <a:ext cx="3887391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087563"/>
            <a:ext cx="3887391" cy="307049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55B68-4E87-47C9-A3B5-E0D35A0253C9}" type="datetime1">
              <a:rPr lang="en-US" smtClean="0"/>
              <a:t>8/26/2018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8C0A2-10A0-40F7-BAE1-3BE620EEA294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5ECC5D-28D8-41C5-A037-5EC7BE5EABC3}"/>
              </a:ext>
            </a:extLst>
          </p:cNvPr>
          <p:cNvSpPr/>
          <p:nvPr userDrawn="1"/>
        </p:nvSpPr>
        <p:spPr>
          <a:xfrm>
            <a:off x="6699251" y="0"/>
            <a:ext cx="2442368" cy="645366"/>
          </a:xfrm>
          <a:custGeom>
            <a:avLst/>
            <a:gdLst>
              <a:gd name="connsiteX0" fmla="*/ 662575 w 3256490"/>
              <a:gd name="connsiteY0" fmla="*/ 0 h 774439"/>
              <a:gd name="connsiteX1" fmla="*/ 3256490 w 3256490"/>
              <a:gd name="connsiteY1" fmla="*/ 0 h 774439"/>
              <a:gd name="connsiteX2" fmla="*/ 3256490 w 3256490"/>
              <a:gd name="connsiteY2" fmla="*/ 774439 h 774439"/>
              <a:gd name="connsiteX3" fmla="*/ 0 w 3256490"/>
              <a:gd name="connsiteY3" fmla="*/ 774439 h 774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56490" h="774439">
                <a:moveTo>
                  <a:pt x="662575" y="0"/>
                </a:moveTo>
                <a:lnTo>
                  <a:pt x="3256490" y="0"/>
                </a:lnTo>
                <a:lnTo>
                  <a:pt x="3256490" y="774439"/>
                </a:lnTo>
                <a:lnTo>
                  <a:pt x="0" y="774439"/>
                </a:lnTo>
                <a:close/>
              </a:path>
            </a:pathLst>
          </a:custGeom>
          <a:solidFill>
            <a:srgbClr val="B07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3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CC44D8D-7BA1-4E96-A5D9-B78D432BC507}"/>
              </a:ext>
            </a:extLst>
          </p:cNvPr>
          <p:cNvSpPr/>
          <p:nvPr userDrawn="1"/>
        </p:nvSpPr>
        <p:spPr>
          <a:xfrm>
            <a:off x="4763" y="0"/>
            <a:ext cx="331787" cy="645366"/>
          </a:xfrm>
          <a:custGeom>
            <a:avLst/>
            <a:gdLst>
              <a:gd name="connsiteX0" fmla="*/ 0 w 442383"/>
              <a:gd name="connsiteY0" fmla="*/ 0 h 774439"/>
              <a:gd name="connsiteX1" fmla="*/ 320224 w 442383"/>
              <a:gd name="connsiteY1" fmla="*/ 0 h 774439"/>
              <a:gd name="connsiteX2" fmla="*/ 442383 w 442383"/>
              <a:gd name="connsiteY2" fmla="*/ 774439 h 774439"/>
              <a:gd name="connsiteX3" fmla="*/ 0 w 442383"/>
              <a:gd name="connsiteY3" fmla="*/ 774439 h 774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2383" h="774439">
                <a:moveTo>
                  <a:pt x="0" y="0"/>
                </a:moveTo>
                <a:lnTo>
                  <a:pt x="320224" y="0"/>
                </a:lnTo>
                <a:lnTo>
                  <a:pt x="442383" y="774439"/>
                </a:lnTo>
                <a:lnTo>
                  <a:pt x="0" y="774439"/>
                </a:lnTo>
                <a:close/>
              </a:path>
            </a:pathLst>
          </a:custGeom>
          <a:solidFill>
            <a:srgbClr val="995F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3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9263A076-4C7C-435D-B6F9-73A0BBDE7666}"/>
              </a:ext>
            </a:extLst>
          </p:cNvPr>
          <p:cNvSpPr/>
          <p:nvPr userDrawn="1"/>
        </p:nvSpPr>
        <p:spPr>
          <a:xfrm>
            <a:off x="7778750" y="0"/>
            <a:ext cx="1362869" cy="645366"/>
          </a:xfrm>
          <a:custGeom>
            <a:avLst/>
            <a:gdLst>
              <a:gd name="connsiteX0" fmla="*/ 430606 w 1817158"/>
              <a:gd name="connsiteY0" fmla="*/ 0 h 774439"/>
              <a:gd name="connsiteX1" fmla="*/ 1817158 w 1817158"/>
              <a:gd name="connsiteY1" fmla="*/ 0 h 774439"/>
              <a:gd name="connsiteX2" fmla="*/ 1817158 w 1817158"/>
              <a:gd name="connsiteY2" fmla="*/ 774439 h 774439"/>
              <a:gd name="connsiteX3" fmla="*/ 0 w 1817158"/>
              <a:gd name="connsiteY3" fmla="*/ 774439 h 774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17158" h="774439">
                <a:moveTo>
                  <a:pt x="430606" y="0"/>
                </a:moveTo>
                <a:lnTo>
                  <a:pt x="1817158" y="0"/>
                </a:lnTo>
                <a:lnTo>
                  <a:pt x="1817158" y="774439"/>
                </a:lnTo>
                <a:lnTo>
                  <a:pt x="0" y="774439"/>
                </a:lnTo>
                <a:close/>
              </a:path>
            </a:pathLst>
          </a:custGeom>
          <a:solidFill>
            <a:srgbClr val="9839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3"/>
          </a:p>
        </p:txBody>
      </p:sp>
    </p:spTree>
    <p:extLst>
      <p:ext uri="{BB962C8B-B14F-4D97-AF65-F5344CB8AC3E}">
        <p14:creationId xmlns:p14="http://schemas.microsoft.com/office/powerpoint/2010/main" val="337456330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AC4A1-7CAD-438F-A4AA-65726626CCAD}" type="datetime1">
              <a:rPr lang="en-US" smtClean="0"/>
              <a:t>8/26/2018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8C0A2-10A0-40F7-BAE1-3BE620EEA2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32512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602D0-F376-467A-8471-CD6B76B48010}" type="datetime1">
              <a:rPr lang="en-US" smtClean="0"/>
              <a:t>8/26/2018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8C0A2-10A0-40F7-BAE1-3BE620EEA2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7949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822855"/>
            <a:ext cx="4629150" cy="4061354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831FA3-6202-4C52-99F4-25AE4B814176}" type="datetime1">
              <a:rPr lang="en-US" smtClean="0"/>
              <a:t>8/26/2018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8C0A2-10A0-40F7-BAE1-3BE620EEA2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10401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822855"/>
            <a:ext cx="4629150" cy="4061354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3B90C-F800-4171-902B-1F7D240A5629}" type="datetime1">
              <a:rPr lang="en-US" smtClean="0"/>
              <a:t>8/26/2018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8C0A2-10A0-40F7-BAE1-3BE620EEA2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09770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B6BC25-89BC-477F-A56D-F1961BBE9FC7}" type="datetime1">
              <a:rPr lang="en-US" smtClean="0"/>
              <a:t>8/26/2018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8C0A2-10A0-40F7-BAE1-3BE620EEA2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746217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04271"/>
            <a:ext cx="1971675" cy="48431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04271"/>
            <a:ext cx="5800725" cy="484319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4F4A3-1241-4683-A677-CBACC574FE53}" type="datetime1">
              <a:rPr lang="en-US" smtClean="0"/>
              <a:t>8/26/2018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8C0A2-10A0-40F7-BAE1-3BE620EEA2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25749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A41598C8-80C1-409D-91AF-5D8F1D5C6D17}"/>
              </a:ext>
            </a:extLst>
          </p:cNvPr>
          <p:cNvSpPr/>
          <p:nvPr userDrawn="1"/>
        </p:nvSpPr>
        <p:spPr>
          <a:xfrm>
            <a:off x="-2381" y="-1"/>
            <a:ext cx="9144000" cy="645368"/>
          </a:xfrm>
          <a:prstGeom prst="rect">
            <a:avLst/>
          </a:prstGeom>
          <a:solidFill>
            <a:srgbClr val="E9D4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3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37BD99DA-68F1-499C-83E1-086BBD4A22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5562"/>
            <a:ext cx="9144000" cy="589807"/>
          </a:xfrm>
          <a:prstGeom prst="rect">
            <a:avLst/>
          </a:prstGeom>
          <a:noFill/>
        </p:spPr>
        <p:txBody>
          <a:bodyPr/>
          <a:lstStyle>
            <a:lvl1pPr marL="342900"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B03D8B-C2ED-443F-BBF4-91C197CC83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781" y="920750"/>
            <a:ext cx="8129588" cy="437620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35AC44-6554-42F6-A941-F1EF7D00B1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098BA-22F6-4ECD-A38D-C396E24EA87C}" type="datetime1">
              <a:rPr lang="en-US" smtClean="0"/>
              <a:t>8/26/2018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9CA9CD-8185-460E-8474-6F9A07129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AE7B3F-E5FC-48ED-AF02-A4CA8DD414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8C0A2-10A0-40F7-BAE1-3BE620EEA294}" type="slidenum">
              <a:rPr lang="en-US" smtClean="0"/>
              <a:t>‹#›</a:t>
            </a:fld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87D970FF-C98E-420C-9CE2-A281BD54DEC2}"/>
              </a:ext>
            </a:extLst>
          </p:cNvPr>
          <p:cNvSpPr/>
          <p:nvPr userDrawn="1"/>
        </p:nvSpPr>
        <p:spPr>
          <a:xfrm>
            <a:off x="6699251" y="0"/>
            <a:ext cx="2442368" cy="645366"/>
          </a:xfrm>
          <a:custGeom>
            <a:avLst/>
            <a:gdLst>
              <a:gd name="connsiteX0" fmla="*/ 662575 w 3256490"/>
              <a:gd name="connsiteY0" fmla="*/ 0 h 774439"/>
              <a:gd name="connsiteX1" fmla="*/ 3256490 w 3256490"/>
              <a:gd name="connsiteY1" fmla="*/ 0 h 774439"/>
              <a:gd name="connsiteX2" fmla="*/ 3256490 w 3256490"/>
              <a:gd name="connsiteY2" fmla="*/ 774439 h 774439"/>
              <a:gd name="connsiteX3" fmla="*/ 0 w 3256490"/>
              <a:gd name="connsiteY3" fmla="*/ 774439 h 774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56490" h="774439">
                <a:moveTo>
                  <a:pt x="662575" y="0"/>
                </a:moveTo>
                <a:lnTo>
                  <a:pt x="3256490" y="0"/>
                </a:lnTo>
                <a:lnTo>
                  <a:pt x="3256490" y="774439"/>
                </a:lnTo>
                <a:lnTo>
                  <a:pt x="0" y="774439"/>
                </a:lnTo>
                <a:close/>
              </a:path>
            </a:pathLst>
          </a:custGeom>
          <a:solidFill>
            <a:srgbClr val="B07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3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29787A50-816A-48CD-AB24-14EB6802804F}"/>
              </a:ext>
            </a:extLst>
          </p:cNvPr>
          <p:cNvSpPr/>
          <p:nvPr userDrawn="1"/>
        </p:nvSpPr>
        <p:spPr>
          <a:xfrm>
            <a:off x="4763" y="0"/>
            <a:ext cx="331787" cy="645366"/>
          </a:xfrm>
          <a:custGeom>
            <a:avLst/>
            <a:gdLst>
              <a:gd name="connsiteX0" fmla="*/ 0 w 442383"/>
              <a:gd name="connsiteY0" fmla="*/ 0 h 774439"/>
              <a:gd name="connsiteX1" fmla="*/ 320224 w 442383"/>
              <a:gd name="connsiteY1" fmla="*/ 0 h 774439"/>
              <a:gd name="connsiteX2" fmla="*/ 442383 w 442383"/>
              <a:gd name="connsiteY2" fmla="*/ 774439 h 774439"/>
              <a:gd name="connsiteX3" fmla="*/ 0 w 442383"/>
              <a:gd name="connsiteY3" fmla="*/ 774439 h 774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2383" h="774439">
                <a:moveTo>
                  <a:pt x="0" y="0"/>
                </a:moveTo>
                <a:lnTo>
                  <a:pt x="320224" y="0"/>
                </a:lnTo>
                <a:lnTo>
                  <a:pt x="442383" y="774439"/>
                </a:lnTo>
                <a:lnTo>
                  <a:pt x="0" y="774439"/>
                </a:lnTo>
                <a:close/>
              </a:path>
            </a:pathLst>
          </a:custGeom>
          <a:solidFill>
            <a:srgbClr val="995F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3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158CDA1E-26B8-4052-A02D-10D30CFB2657}"/>
              </a:ext>
            </a:extLst>
          </p:cNvPr>
          <p:cNvSpPr/>
          <p:nvPr userDrawn="1"/>
        </p:nvSpPr>
        <p:spPr>
          <a:xfrm>
            <a:off x="7778750" y="0"/>
            <a:ext cx="1362869" cy="645366"/>
          </a:xfrm>
          <a:custGeom>
            <a:avLst/>
            <a:gdLst>
              <a:gd name="connsiteX0" fmla="*/ 430606 w 1817158"/>
              <a:gd name="connsiteY0" fmla="*/ 0 h 774439"/>
              <a:gd name="connsiteX1" fmla="*/ 1817158 w 1817158"/>
              <a:gd name="connsiteY1" fmla="*/ 0 h 774439"/>
              <a:gd name="connsiteX2" fmla="*/ 1817158 w 1817158"/>
              <a:gd name="connsiteY2" fmla="*/ 774439 h 774439"/>
              <a:gd name="connsiteX3" fmla="*/ 0 w 1817158"/>
              <a:gd name="connsiteY3" fmla="*/ 774439 h 774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17158" h="774439">
                <a:moveTo>
                  <a:pt x="430606" y="0"/>
                </a:moveTo>
                <a:lnTo>
                  <a:pt x="1817158" y="0"/>
                </a:lnTo>
                <a:lnTo>
                  <a:pt x="1817158" y="774439"/>
                </a:lnTo>
                <a:lnTo>
                  <a:pt x="0" y="774439"/>
                </a:lnTo>
                <a:close/>
              </a:path>
            </a:pathLst>
          </a:custGeom>
          <a:solidFill>
            <a:srgbClr val="9839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3"/>
          </a:p>
        </p:txBody>
      </p:sp>
    </p:spTree>
    <p:extLst>
      <p:ext uri="{BB962C8B-B14F-4D97-AF65-F5344CB8AC3E}">
        <p14:creationId xmlns:p14="http://schemas.microsoft.com/office/powerpoint/2010/main" val="225216160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2E67CBAF-9965-4908-AB4F-B153E61EA05F}"/>
              </a:ext>
            </a:extLst>
          </p:cNvPr>
          <p:cNvSpPr/>
          <p:nvPr userDrawn="1"/>
        </p:nvSpPr>
        <p:spPr>
          <a:xfrm>
            <a:off x="-2381" y="-1"/>
            <a:ext cx="9144000" cy="645368"/>
          </a:xfrm>
          <a:prstGeom prst="rect">
            <a:avLst/>
          </a:prstGeom>
          <a:solidFill>
            <a:srgbClr val="E9D4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3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745327-3915-4C87-A044-1801E79665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00025" y="865187"/>
            <a:ext cx="4314825" cy="4282282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20DC4A-551E-4554-A08C-13B138AD45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1" y="865187"/>
            <a:ext cx="4514849" cy="4282282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7C9DB4-2974-4A58-959F-B415F0C28B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B60834-F06D-44B2-9BD9-9107717A7CB4}" type="datetime1">
              <a:rPr lang="en-US" smtClean="0"/>
              <a:t>8/26/2018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2B8151-6015-4FC1-996F-F4EA66B310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72587B-A9C7-436F-8CCB-B77D503F0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8C0A2-10A0-40F7-BAE1-3BE620EEA294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192E4674-CFDD-4E18-82F6-130F46B45E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5562"/>
            <a:ext cx="9144000" cy="589807"/>
          </a:xfrm>
          <a:prstGeom prst="rect">
            <a:avLst/>
          </a:prstGeom>
          <a:noFill/>
        </p:spPr>
        <p:txBody>
          <a:bodyPr/>
          <a:lstStyle>
            <a:lvl1pPr marL="342900"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3A8E06D3-E849-4AC2-A8B6-15559F382ECE}"/>
              </a:ext>
            </a:extLst>
          </p:cNvPr>
          <p:cNvSpPr/>
          <p:nvPr userDrawn="1"/>
        </p:nvSpPr>
        <p:spPr>
          <a:xfrm>
            <a:off x="6699251" y="0"/>
            <a:ext cx="2442368" cy="645366"/>
          </a:xfrm>
          <a:custGeom>
            <a:avLst/>
            <a:gdLst>
              <a:gd name="connsiteX0" fmla="*/ 662575 w 3256490"/>
              <a:gd name="connsiteY0" fmla="*/ 0 h 774439"/>
              <a:gd name="connsiteX1" fmla="*/ 3256490 w 3256490"/>
              <a:gd name="connsiteY1" fmla="*/ 0 h 774439"/>
              <a:gd name="connsiteX2" fmla="*/ 3256490 w 3256490"/>
              <a:gd name="connsiteY2" fmla="*/ 774439 h 774439"/>
              <a:gd name="connsiteX3" fmla="*/ 0 w 3256490"/>
              <a:gd name="connsiteY3" fmla="*/ 774439 h 774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56490" h="774439">
                <a:moveTo>
                  <a:pt x="662575" y="0"/>
                </a:moveTo>
                <a:lnTo>
                  <a:pt x="3256490" y="0"/>
                </a:lnTo>
                <a:lnTo>
                  <a:pt x="3256490" y="774439"/>
                </a:lnTo>
                <a:lnTo>
                  <a:pt x="0" y="774439"/>
                </a:lnTo>
                <a:close/>
              </a:path>
            </a:pathLst>
          </a:custGeom>
          <a:solidFill>
            <a:srgbClr val="B07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3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EA3AE9F0-55E8-41EE-A428-88C7B790E5BC}"/>
              </a:ext>
            </a:extLst>
          </p:cNvPr>
          <p:cNvSpPr/>
          <p:nvPr userDrawn="1"/>
        </p:nvSpPr>
        <p:spPr>
          <a:xfrm>
            <a:off x="4763" y="0"/>
            <a:ext cx="331787" cy="645366"/>
          </a:xfrm>
          <a:custGeom>
            <a:avLst/>
            <a:gdLst>
              <a:gd name="connsiteX0" fmla="*/ 0 w 442383"/>
              <a:gd name="connsiteY0" fmla="*/ 0 h 774439"/>
              <a:gd name="connsiteX1" fmla="*/ 320224 w 442383"/>
              <a:gd name="connsiteY1" fmla="*/ 0 h 774439"/>
              <a:gd name="connsiteX2" fmla="*/ 442383 w 442383"/>
              <a:gd name="connsiteY2" fmla="*/ 774439 h 774439"/>
              <a:gd name="connsiteX3" fmla="*/ 0 w 442383"/>
              <a:gd name="connsiteY3" fmla="*/ 774439 h 774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2383" h="774439">
                <a:moveTo>
                  <a:pt x="0" y="0"/>
                </a:moveTo>
                <a:lnTo>
                  <a:pt x="320224" y="0"/>
                </a:lnTo>
                <a:lnTo>
                  <a:pt x="442383" y="774439"/>
                </a:lnTo>
                <a:lnTo>
                  <a:pt x="0" y="774439"/>
                </a:lnTo>
                <a:close/>
              </a:path>
            </a:pathLst>
          </a:custGeom>
          <a:solidFill>
            <a:srgbClr val="995F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3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7E920495-CDEC-41FE-AE3C-8C35628C999F}"/>
              </a:ext>
            </a:extLst>
          </p:cNvPr>
          <p:cNvSpPr/>
          <p:nvPr userDrawn="1"/>
        </p:nvSpPr>
        <p:spPr>
          <a:xfrm>
            <a:off x="7778750" y="0"/>
            <a:ext cx="1362869" cy="645366"/>
          </a:xfrm>
          <a:custGeom>
            <a:avLst/>
            <a:gdLst>
              <a:gd name="connsiteX0" fmla="*/ 430606 w 1817158"/>
              <a:gd name="connsiteY0" fmla="*/ 0 h 774439"/>
              <a:gd name="connsiteX1" fmla="*/ 1817158 w 1817158"/>
              <a:gd name="connsiteY1" fmla="*/ 0 h 774439"/>
              <a:gd name="connsiteX2" fmla="*/ 1817158 w 1817158"/>
              <a:gd name="connsiteY2" fmla="*/ 774439 h 774439"/>
              <a:gd name="connsiteX3" fmla="*/ 0 w 1817158"/>
              <a:gd name="connsiteY3" fmla="*/ 774439 h 774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17158" h="774439">
                <a:moveTo>
                  <a:pt x="430606" y="0"/>
                </a:moveTo>
                <a:lnTo>
                  <a:pt x="1817158" y="0"/>
                </a:lnTo>
                <a:lnTo>
                  <a:pt x="1817158" y="774439"/>
                </a:lnTo>
                <a:lnTo>
                  <a:pt x="0" y="774439"/>
                </a:lnTo>
                <a:close/>
              </a:path>
            </a:pathLst>
          </a:custGeom>
          <a:solidFill>
            <a:srgbClr val="9839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3"/>
          </a:p>
        </p:txBody>
      </p:sp>
    </p:spTree>
    <p:extLst>
      <p:ext uri="{BB962C8B-B14F-4D97-AF65-F5344CB8AC3E}">
        <p14:creationId xmlns:p14="http://schemas.microsoft.com/office/powerpoint/2010/main" val="28175986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2250723"/>
            <a:ext cx="6447501" cy="1522151"/>
          </a:xfrm>
        </p:spPr>
        <p:txBody>
          <a:bodyPr anchor="b"/>
          <a:lstStyle>
            <a:lvl1pPr algn="l">
              <a:defRPr sz="3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772873"/>
            <a:ext cx="6447501" cy="717000"/>
          </a:xfrm>
        </p:spPr>
        <p:txBody>
          <a:bodyPr anchor="t"/>
          <a:lstStyle>
            <a:lvl1pPr marL="0" indent="0" algn="l">
              <a:buNone/>
              <a:defRPr sz="15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52655-675D-4FC3-B2B2-78EB6C2383B8}" type="datetime1">
              <a:rPr lang="en-US" smtClean="0"/>
              <a:t>8/26/2018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8C0A2-10A0-40F7-BAE1-3BE620EEA2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26341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17A066DB-DBC2-49C5-AA9C-6651659552E4}"/>
              </a:ext>
            </a:extLst>
          </p:cNvPr>
          <p:cNvSpPr/>
          <p:nvPr userDrawn="1"/>
        </p:nvSpPr>
        <p:spPr>
          <a:xfrm>
            <a:off x="-2381" y="-1"/>
            <a:ext cx="9144000" cy="645368"/>
          </a:xfrm>
          <a:prstGeom prst="rect">
            <a:avLst/>
          </a:prstGeom>
          <a:solidFill>
            <a:srgbClr val="E9D4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3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E4FC2F-54EE-4B1B-8870-3B3C9BB0C7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" y="645369"/>
            <a:ext cx="4498181" cy="630156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C32B07-3513-4F2D-A335-4F1D2C1000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85738" y="1275524"/>
            <a:ext cx="4312444" cy="3882529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C332ED8-9B75-4C53-AC69-4FA18B58EC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645369"/>
            <a:ext cx="4514850" cy="630156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62DBE5F-DB1A-41EC-9030-53D7D0C972B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275524"/>
            <a:ext cx="4498181" cy="388252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8E8353A-08AA-40F1-867E-C0CA420BFC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F9C18-A901-4E94-9E9E-47D30146D8C0}" type="datetime1">
              <a:rPr lang="en-US" smtClean="0"/>
              <a:t>8/26/2018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D25C214-F2E8-4579-BF53-814967739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B84EE96-E27B-4A13-A6B4-FA987C4C7B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8C0A2-10A0-40F7-BAE1-3BE620EEA294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E41377ED-B669-4FA7-A92D-AD36E6EB13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5563"/>
            <a:ext cx="9144000" cy="579223"/>
          </a:xfrm>
          <a:prstGeom prst="rect">
            <a:avLst/>
          </a:prstGeom>
          <a:noFill/>
        </p:spPr>
        <p:txBody>
          <a:bodyPr/>
          <a:lstStyle>
            <a:lvl1pPr marL="342900">
              <a:spcBef>
                <a:spcPts val="0"/>
              </a:spcBef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62B7B088-25ED-4B45-9E71-232A0E51B314}"/>
              </a:ext>
            </a:extLst>
          </p:cNvPr>
          <p:cNvSpPr/>
          <p:nvPr userDrawn="1"/>
        </p:nvSpPr>
        <p:spPr>
          <a:xfrm>
            <a:off x="6699251" y="0"/>
            <a:ext cx="2442368" cy="645366"/>
          </a:xfrm>
          <a:custGeom>
            <a:avLst/>
            <a:gdLst>
              <a:gd name="connsiteX0" fmla="*/ 662575 w 3256490"/>
              <a:gd name="connsiteY0" fmla="*/ 0 h 774439"/>
              <a:gd name="connsiteX1" fmla="*/ 3256490 w 3256490"/>
              <a:gd name="connsiteY1" fmla="*/ 0 h 774439"/>
              <a:gd name="connsiteX2" fmla="*/ 3256490 w 3256490"/>
              <a:gd name="connsiteY2" fmla="*/ 774439 h 774439"/>
              <a:gd name="connsiteX3" fmla="*/ 0 w 3256490"/>
              <a:gd name="connsiteY3" fmla="*/ 774439 h 774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56490" h="774439">
                <a:moveTo>
                  <a:pt x="662575" y="0"/>
                </a:moveTo>
                <a:lnTo>
                  <a:pt x="3256490" y="0"/>
                </a:lnTo>
                <a:lnTo>
                  <a:pt x="3256490" y="774439"/>
                </a:lnTo>
                <a:lnTo>
                  <a:pt x="0" y="774439"/>
                </a:lnTo>
                <a:close/>
              </a:path>
            </a:pathLst>
          </a:custGeom>
          <a:solidFill>
            <a:srgbClr val="B07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3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3ED68410-6506-44A9-9C6A-AB794CA124A0}"/>
              </a:ext>
            </a:extLst>
          </p:cNvPr>
          <p:cNvSpPr/>
          <p:nvPr userDrawn="1"/>
        </p:nvSpPr>
        <p:spPr>
          <a:xfrm>
            <a:off x="4763" y="0"/>
            <a:ext cx="331787" cy="645366"/>
          </a:xfrm>
          <a:custGeom>
            <a:avLst/>
            <a:gdLst>
              <a:gd name="connsiteX0" fmla="*/ 0 w 442383"/>
              <a:gd name="connsiteY0" fmla="*/ 0 h 774439"/>
              <a:gd name="connsiteX1" fmla="*/ 320224 w 442383"/>
              <a:gd name="connsiteY1" fmla="*/ 0 h 774439"/>
              <a:gd name="connsiteX2" fmla="*/ 442383 w 442383"/>
              <a:gd name="connsiteY2" fmla="*/ 774439 h 774439"/>
              <a:gd name="connsiteX3" fmla="*/ 0 w 442383"/>
              <a:gd name="connsiteY3" fmla="*/ 774439 h 774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2383" h="774439">
                <a:moveTo>
                  <a:pt x="0" y="0"/>
                </a:moveTo>
                <a:lnTo>
                  <a:pt x="320224" y="0"/>
                </a:lnTo>
                <a:lnTo>
                  <a:pt x="442383" y="774439"/>
                </a:lnTo>
                <a:lnTo>
                  <a:pt x="0" y="774439"/>
                </a:lnTo>
                <a:close/>
              </a:path>
            </a:pathLst>
          </a:custGeom>
          <a:solidFill>
            <a:srgbClr val="995F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3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31EB624-2339-4B64-9FDD-F963AC735809}"/>
              </a:ext>
            </a:extLst>
          </p:cNvPr>
          <p:cNvSpPr/>
          <p:nvPr userDrawn="1"/>
        </p:nvSpPr>
        <p:spPr>
          <a:xfrm>
            <a:off x="7778750" y="0"/>
            <a:ext cx="1362869" cy="645366"/>
          </a:xfrm>
          <a:custGeom>
            <a:avLst/>
            <a:gdLst>
              <a:gd name="connsiteX0" fmla="*/ 430606 w 1817158"/>
              <a:gd name="connsiteY0" fmla="*/ 0 h 774439"/>
              <a:gd name="connsiteX1" fmla="*/ 1817158 w 1817158"/>
              <a:gd name="connsiteY1" fmla="*/ 0 h 774439"/>
              <a:gd name="connsiteX2" fmla="*/ 1817158 w 1817158"/>
              <a:gd name="connsiteY2" fmla="*/ 774439 h 774439"/>
              <a:gd name="connsiteX3" fmla="*/ 0 w 1817158"/>
              <a:gd name="connsiteY3" fmla="*/ 774439 h 774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17158" h="774439">
                <a:moveTo>
                  <a:pt x="430606" y="0"/>
                </a:moveTo>
                <a:lnTo>
                  <a:pt x="1817158" y="0"/>
                </a:lnTo>
                <a:lnTo>
                  <a:pt x="1817158" y="774439"/>
                </a:lnTo>
                <a:lnTo>
                  <a:pt x="0" y="774439"/>
                </a:lnTo>
                <a:close/>
              </a:path>
            </a:pathLst>
          </a:custGeom>
          <a:solidFill>
            <a:srgbClr val="9839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3"/>
          </a:p>
        </p:txBody>
      </p:sp>
    </p:spTree>
    <p:extLst>
      <p:ext uri="{BB962C8B-B14F-4D97-AF65-F5344CB8AC3E}">
        <p14:creationId xmlns:p14="http://schemas.microsoft.com/office/powerpoint/2010/main" val="344282426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79C644C-7127-4340-BE3B-8D37517C1D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49F1CA-F73C-460C-84E3-C7EA81C2D513}" type="datetime1">
              <a:rPr lang="en-US" smtClean="0"/>
              <a:t>8/26/2018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7B567B-8094-4760-B976-FC077222A3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BD61CE-DDD7-413C-BB7B-ED435FCFA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8C0A2-10A0-40F7-BAE1-3BE620EEA2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37715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B9120A9-F9BF-43A7-A476-C88EA12E06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254052" y="365449"/>
            <a:ext cx="5633357" cy="4618653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68CD3C-01F6-4114-84E1-48823DBA9E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256E7F-60B9-4670-BD60-7F3BF7F54765}" type="datetime1">
              <a:rPr lang="en-US" smtClean="0"/>
              <a:t>8/26/2018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206D0F-C75B-42E5-A5B7-476979B6D0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8FCA9C-826E-4BA1-B201-553B259C7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8C0A2-10A0-40F7-BAE1-3BE620EEA29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B5A8222-CE4C-4F59-84AF-3F7C4D5E9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949178" cy="1333500"/>
          </a:xfrm>
          <a:prstGeom prst="rect">
            <a:avLst/>
          </a:prstGeom>
          <a:solidFill>
            <a:srgbClr val="995FC2"/>
          </a:solidFill>
        </p:spPr>
        <p:txBody>
          <a:bodyPr anchor="b"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BFDCD5AD-F59D-47AC-A65E-EB8DC053A9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0" y="1333499"/>
            <a:ext cx="2949179" cy="3806113"/>
          </a:xfrm>
          <a:solidFill>
            <a:srgbClr val="F8C4EA"/>
          </a:solidFill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4765028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34B6A31-88EF-4893-A362-3450E49C76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0" y="645369"/>
            <a:ext cx="9144000" cy="45021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5525E5-E6CC-4DB2-8AA6-56B078F983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55120A-EA1F-4C74-BFC7-E3363D25DB34}" type="datetime1">
              <a:rPr lang="en-US" smtClean="0"/>
              <a:t>8/26/2018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1AC6C4-2789-4EDA-94B3-7211CC0E52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B1E5BD-799B-4EE5-B15E-60568DACC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8C0A2-10A0-40F7-BAE1-3BE620EEA29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688C162-9EFD-4E8C-AC3A-3F18001821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5213"/>
            <a:ext cx="9144000" cy="63015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95101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8001" y="1800491"/>
            <a:ext cx="3138026" cy="323397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17477" y="1800491"/>
            <a:ext cx="3138026" cy="323397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36C918-9CE7-439A-9A60-7F8352BC5588}" type="datetime1">
              <a:rPr lang="en-US" smtClean="0"/>
              <a:t>8/26/2018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8C0A2-10A0-40F7-BAE1-3BE620EEA2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0526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6809" y="1800819"/>
            <a:ext cx="3139217" cy="480218"/>
          </a:xfrm>
        </p:spPr>
        <p:txBody>
          <a:bodyPr anchor="b">
            <a:noAutofit/>
          </a:bodyPr>
          <a:lstStyle>
            <a:lvl1pPr marL="0" indent="0">
              <a:buNone/>
              <a:defRPr sz="18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6809" y="2281038"/>
            <a:ext cx="3139217" cy="2753431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16287" y="1800819"/>
            <a:ext cx="3139214" cy="480218"/>
          </a:xfrm>
        </p:spPr>
        <p:txBody>
          <a:bodyPr anchor="b">
            <a:noAutofit/>
          </a:bodyPr>
          <a:lstStyle>
            <a:lvl1pPr marL="0" indent="0">
              <a:buNone/>
              <a:defRPr sz="18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16288" y="2281038"/>
            <a:ext cx="3139213" cy="2753431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3012E-E802-4631-874B-8484A23F5D65}" type="datetime1">
              <a:rPr lang="en-US" smtClean="0"/>
              <a:t>8/26/2018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8C0A2-10A0-40F7-BAE1-3BE620EEA2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5404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508000"/>
            <a:ext cx="6447501" cy="11006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EF047C-7947-414A-BC05-E05350077C85}" type="datetime1">
              <a:rPr lang="en-US" smtClean="0"/>
              <a:t>8/26/2018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8C0A2-10A0-40F7-BAE1-3BE620EEA2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4177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480A3-485C-4717-AED5-3CBCF6825E32}" type="datetime1">
              <a:rPr lang="en-US" smtClean="0"/>
              <a:t>8/26/2018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8C0A2-10A0-40F7-BAE1-3BE620EEA2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9942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1248837"/>
            <a:ext cx="2890896" cy="1065388"/>
          </a:xfrm>
        </p:spPr>
        <p:txBody>
          <a:bodyPr anchor="b">
            <a:normAutofit/>
          </a:bodyPr>
          <a:lstStyle>
            <a:lvl1pPr>
              <a:defRPr sz="1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0346" y="429104"/>
            <a:ext cx="3385156" cy="4605364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8001" y="2314224"/>
            <a:ext cx="2890896" cy="2153708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342797" indent="0">
              <a:buNone/>
              <a:defRPr sz="1050"/>
            </a:lvl2pPr>
            <a:lvl3pPr marL="685595" indent="0">
              <a:buNone/>
              <a:defRPr sz="900"/>
            </a:lvl3pPr>
            <a:lvl4pPr marL="1028392" indent="0">
              <a:buNone/>
              <a:defRPr sz="750"/>
            </a:lvl4pPr>
            <a:lvl5pPr marL="1371188" indent="0">
              <a:buNone/>
              <a:defRPr sz="750"/>
            </a:lvl5pPr>
            <a:lvl6pPr marL="1713986" indent="0">
              <a:buNone/>
              <a:defRPr sz="750"/>
            </a:lvl6pPr>
            <a:lvl7pPr marL="2056783" indent="0">
              <a:buNone/>
              <a:defRPr sz="750"/>
            </a:lvl7pPr>
            <a:lvl8pPr marL="2399580" indent="0">
              <a:buNone/>
              <a:defRPr sz="750"/>
            </a:lvl8pPr>
            <a:lvl9pPr marL="2742377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2D0BF-87DB-4F19-BCFE-9EE9D5E10934}" type="datetime1">
              <a:rPr lang="en-US" smtClean="0"/>
              <a:t>8/26/2018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8C0A2-10A0-40F7-BAE1-3BE620EEA2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1241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4000500"/>
            <a:ext cx="6447500" cy="472282"/>
          </a:xfrm>
        </p:spPr>
        <p:txBody>
          <a:bodyPr anchor="b">
            <a:normAutofit/>
          </a:bodyPr>
          <a:lstStyle>
            <a:lvl1pPr algn="l">
              <a:defRPr sz="1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08001" y="508000"/>
            <a:ext cx="6447501" cy="3204765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8001" y="4472782"/>
            <a:ext cx="6447500" cy="561687"/>
          </a:xfrm>
        </p:spPr>
        <p:txBody>
          <a:bodyPr>
            <a:normAutofit/>
          </a:bodyPr>
          <a:lstStyle>
            <a:lvl1pPr marL="0" indent="0">
              <a:buNone/>
              <a:defRPr sz="9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87534-8738-4653-872A-CA113C35763B}" type="datetime1">
              <a:rPr lang="en-US" smtClean="0"/>
              <a:t>8/26/2018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8C0A2-10A0-40F7-BAE1-3BE620EEA2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1868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9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17" Type="http://schemas.openxmlformats.org/officeDocument/2006/relationships/slideLayout" Target="../slideLayouts/slideLayout33.xml"/><Relationship Id="rId2" Type="http://schemas.openxmlformats.org/officeDocument/2006/relationships/slideLayout" Target="../slideLayouts/slideLayout18.xml"/><Relationship Id="rId16" Type="http://schemas.openxmlformats.org/officeDocument/2006/relationships/slideLayout" Target="../slideLayouts/slideLayout32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7056"/>
            <a:ext cx="9144000" cy="5722056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8001" y="508000"/>
            <a:ext cx="6447501" cy="110066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1800491"/>
            <a:ext cx="6447501" cy="32339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03850" y="5034469"/>
            <a:ext cx="683954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4096E0-10A7-41CA-AB0F-A56F99239114}" type="datetime1">
              <a:rPr lang="en-US" smtClean="0"/>
              <a:t>8/26/2018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08001" y="5034469"/>
            <a:ext cx="4723209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42998" y="5034469"/>
            <a:ext cx="512504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accent1"/>
                </a:solidFill>
              </a:defRPr>
            </a:lvl1pPr>
          </a:lstStyle>
          <a:p>
            <a:fld id="{8228C0A2-10A0-40F7-BAE1-3BE620EEA2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2802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0" r:id="rId1"/>
    <p:sldLayoutId id="2147483971" r:id="rId2"/>
    <p:sldLayoutId id="2147483972" r:id="rId3"/>
    <p:sldLayoutId id="2147483973" r:id="rId4"/>
    <p:sldLayoutId id="2147483974" r:id="rId5"/>
    <p:sldLayoutId id="2147483975" r:id="rId6"/>
    <p:sldLayoutId id="2147483976" r:id="rId7"/>
    <p:sldLayoutId id="2147483977" r:id="rId8"/>
    <p:sldLayoutId id="2147483978" r:id="rId9"/>
    <p:sldLayoutId id="2147483979" r:id="rId10"/>
    <p:sldLayoutId id="2147483980" r:id="rId11"/>
    <p:sldLayoutId id="2147483981" r:id="rId12"/>
    <p:sldLayoutId id="2147483982" r:id="rId13"/>
    <p:sldLayoutId id="2147483983" r:id="rId14"/>
    <p:sldLayoutId id="2147483984" r:id="rId15"/>
    <p:sldLayoutId id="2147483985" r:id="rId16"/>
  </p:sldLayoutIdLst>
  <p:hf hdr="0" ftr="0" dt="0"/>
  <p:txStyles>
    <p:titleStyle>
      <a:lvl1pPr algn="l" defTabSz="342900" rtl="0" eaLnBrk="1" latinLnBrk="0" hangingPunct="1">
        <a:spcBef>
          <a:spcPct val="0"/>
        </a:spcBef>
        <a:buNone/>
        <a:defRPr sz="27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57175" indent="-257175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521354"/>
            <a:ext cx="7886700" cy="3626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74C777-3347-481B-8D23-356F14611751}" type="datetime1">
              <a:rPr lang="en-US" smtClean="0"/>
              <a:t>8/26/2018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28C0A2-10A0-40F7-BAE1-3BE620EEA2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5382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7" r:id="rId1"/>
    <p:sldLayoutId id="2147483988" r:id="rId2"/>
    <p:sldLayoutId id="2147483989" r:id="rId3"/>
    <p:sldLayoutId id="2147483990" r:id="rId4"/>
    <p:sldLayoutId id="2147483991" r:id="rId5"/>
    <p:sldLayoutId id="2147483992" r:id="rId6"/>
    <p:sldLayoutId id="2147483993" r:id="rId7"/>
    <p:sldLayoutId id="2147483994" r:id="rId8"/>
    <p:sldLayoutId id="2147483995" r:id="rId9"/>
    <p:sldLayoutId id="2147483996" r:id="rId10"/>
    <p:sldLayoutId id="2147483997" r:id="rId11"/>
    <p:sldLayoutId id="2147483896" r:id="rId12"/>
    <p:sldLayoutId id="2147483898" r:id="rId13"/>
    <p:sldLayoutId id="2147483899" r:id="rId14"/>
    <p:sldLayoutId id="2147483900" r:id="rId15"/>
    <p:sldLayoutId id="2147483903" r:id="rId16"/>
    <p:sldLayoutId id="2147483904" r:id="rId17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g"/><Relationship Id="rId3" Type="http://schemas.openxmlformats.org/officeDocument/2006/relationships/image" Target="../media/image14.jpg"/><Relationship Id="rId7" Type="http://schemas.openxmlformats.org/officeDocument/2006/relationships/image" Target="../media/image18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7.jpg"/><Relationship Id="rId5" Type="http://schemas.openxmlformats.org/officeDocument/2006/relationships/image" Target="../media/image16.jpg"/><Relationship Id="rId10" Type="http://schemas.openxmlformats.org/officeDocument/2006/relationships/image" Target="../media/image21.png"/><Relationship Id="rId4" Type="http://schemas.openxmlformats.org/officeDocument/2006/relationships/image" Target="../media/image15.jpg"/><Relationship Id="rId9" Type="http://schemas.openxmlformats.org/officeDocument/2006/relationships/image" Target="../media/image20.jp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hyperlink" Target="https://all-things-andy-gavin.com/2011/03/12/making-crash-bandicoot-gool-part-9/" TargetMode="Externa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4.jpe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hyperlink" Target="http://www.pouet.net/prod.php?which=66806" TargetMode="Externa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7.png"/><Relationship Id="rId4" Type="http://schemas.openxmlformats.org/officeDocument/2006/relationships/image" Target="../media/image6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29000"/>
              </a:schemeClr>
            </a:gs>
            <a:gs pos="23000">
              <a:schemeClr val="accent1">
                <a:lumMod val="29000"/>
              </a:schemeClr>
            </a:gs>
            <a:gs pos="69000">
              <a:schemeClr val="accent1">
                <a:lumMod val="15000"/>
              </a:schemeClr>
            </a:gs>
            <a:gs pos="97000">
              <a:schemeClr val="accent1">
                <a:lumMod val="1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F57DB1C-6494-4CC4-A5E8-9319575653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715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09F956-5840-4A28-B4B2-1D4C1DF26B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2300" y="712107"/>
            <a:ext cx="4349749" cy="4290786"/>
          </a:xfrm>
        </p:spPr>
        <p:txBody>
          <a:bodyPr anchor="ctr">
            <a:normAutofit/>
          </a:bodyPr>
          <a:lstStyle/>
          <a:p>
            <a:r>
              <a:rPr lang="en-US" sz="4700" dirty="0"/>
              <a:t>CS/COE 0447</a:t>
            </a:r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FFFB778B-5206-4BB0-A468-327E713676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44333"/>
            <a:ext cx="336549" cy="2370667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2721A85-1EA4-4D87-97AB-0BB4AB78F9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08607" y="0"/>
            <a:ext cx="645472" cy="5714999"/>
          </a:xfrm>
          <a:prstGeom prst="line">
            <a:avLst/>
          </a:prstGeom>
          <a:ln w="15875" cap="sq">
            <a:solidFill>
              <a:schemeClr val="accent1"/>
            </a:solidFill>
            <a:bevel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0F7CB8B2-5D0D-49C7-96F1-4D6B870891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65034" y="0"/>
            <a:ext cx="4078966" cy="5714999"/>
          </a:xfrm>
          <a:custGeom>
            <a:avLst/>
            <a:gdLst>
              <a:gd name="connsiteX0" fmla="*/ 0 w 5746768"/>
              <a:gd name="connsiteY0" fmla="*/ 0 h 6858000"/>
              <a:gd name="connsiteX1" fmla="*/ 1249825 w 5746768"/>
              <a:gd name="connsiteY1" fmla="*/ 0 h 6858000"/>
              <a:gd name="connsiteX2" fmla="*/ 1249825 w 5746768"/>
              <a:gd name="connsiteY2" fmla="*/ 8457 h 6858000"/>
              <a:gd name="connsiteX3" fmla="*/ 4794268 w 5746768"/>
              <a:gd name="connsiteY3" fmla="*/ 8457 h 6858000"/>
              <a:gd name="connsiteX4" fmla="*/ 4794268 w 5746768"/>
              <a:gd name="connsiteY4" fmla="*/ 0 h 6858000"/>
              <a:gd name="connsiteX5" fmla="*/ 5746768 w 5746768"/>
              <a:gd name="connsiteY5" fmla="*/ 0 h 6858000"/>
              <a:gd name="connsiteX6" fmla="*/ 5746768 w 5746768"/>
              <a:gd name="connsiteY6" fmla="*/ 6858000 h 6858000"/>
              <a:gd name="connsiteX7" fmla="*/ 5074930 w 5746768"/>
              <a:gd name="connsiteY7" fmla="*/ 6858000 h 6858000"/>
              <a:gd name="connsiteX8" fmla="*/ 4794268 w 5746768"/>
              <a:gd name="connsiteY8" fmla="*/ 6858000 h 6858000"/>
              <a:gd name="connsiteX9" fmla="*/ 1249825 w 5746768"/>
              <a:gd name="connsiteY9" fmla="*/ 6858000 h 6858000"/>
              <a:gd name="connsiteX10" fmla="*/ 1109383 w 5746768"/>
              <a:gd name="connsiteY1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746768" h="6858000">
                <a:moveTo>
                  <a:pt x="0" y="0"/>
                </a:moveTo>
                <a:lnTo>
                  <a:pt x="1249825" y="0"/>
                </a:lnTo>
                <a:lnTo>
                  <a:pt x="1249825" y="8457"/>
                </a:lnTo>
                <a:lnTo>
                  <a:pt x="4794268" y="8457"/>
                </a:lnTo>
                <a:lnTo>
                  <a:pt x="4794268" y="0"/>
                </a:lnTo>
                <a:lnTo>
                  <a:pt x="5746768" y="0"/>
                </a:lnTo>
                <a:lnTo>
                  <a:pt x="5746768" y="6858000"/>
                </a:lnTo>
                <a:lnTo>
                  <a:pt x="5074930" y="6858000"/>
                </a:lnTo>
                <a:lnTo>
                  <a:pt x="4794268" y="6858000"/>
                </a:lnTo>
                <a:lnTo>
                  <a:pt x="1249825" y="6858000"/>
                </a:lnTo>
                <a:lnTo>
                  <a:pt x="1109383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5E836EB-03CD-4BA5-A751-21D2ACC283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4090307" y="2902857"/>
            <a:ext cx="5053693" cy="2812142"/>
          </a:xfrm>
          <a:prstGeom prst="line">
            <a:avLst/>
          </a:prstGeom>
          <a:ln w="9525">
            <a:solidFill>
              <a:schemeClr val="accent1">
                <a:lumMod val="60000"/>
                <a:lumOff val="40000"/>
                <a:alpha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94F42846-EECA-4E22-9D3C-EC05D41AD1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50989" y="1576916"/>
            <a:ext cx="3074817" cy="2561167"/>
          </a:xfrm>
        </p:spPr>
        <p:txBody>
          <a:bodyPr anchor="ctr">
            <a:normAutofit/>
          </a:bodyPr>
          <a:lstStyle/>
          <a:p>
            <a:pPr algn="l"/>
            <a:r>
              <a:rPr lang="en-US" sz="2000" dirty="0">
                <a:solidFill>
                  <a:srgbClr val="FFFFFF"/>
                </a:solidFill>
              </a:rPr>
              <a:t>Course Goals and</a:t>
            </a:r>
            <a:br>
              <a:rPr lang="en-US" sz="2000" dirty="0">
                <a:solidFill>
                  <a:srgbClr val="FFFFFF"/>
                </a:solidFill>
              </a:rPr>
            </a:br>
            <a:r>
              <a:rPr lang="en-US" sz="2000" dirty="0">
                <a:solidFill>
                  <a:srgbClr val="FFFFFF"/>
                </a:solidFill>
              </a:rPr>
              <a:t>Introduction to</a:t>
            </a:r>
            <a:br>
              <a:rPr lang="en-US" sz="2000" dirty="0">
                <a:solidFill>
                  <a:srgbClr val="FFFFFF"/>
                </a:solidFill>
              </a:rPr>
            </a:br>
            <a:r>
              <a:rPr lang="en-US" sz="2000" dirty="0">
                <a:solidFill>
                  <a:srgbClr val="FFFFFF"/>
                </a:solidFill>
              </a:rPr>
              <a:t>Assembly</a:t>
            </a:r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A27691EB-14CF-4237-B5EB-C94B92677A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512053" y="0"/>
            <a:ext cx="631947" cy="4721795"/>
          </a:xfrm>
          <a:prstGeom prst="triangle">
            <a:avLst>
              <a:gd name="adj" fmla="val 100000"/>
            </a:avLst>
          </a:prstGeom>
          <a:solidFill>
            <a:schemeClr val="accent2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2" name="Subtitle 2">
            <a:extLst>
              <a:ext uri="{FF2B5EF4-FFF2-40B4-BE49-F238E27FC236}">
                <a16:creationId xmlns:a16="http://schemas.microsoft.com/office/drawing/2014/main" id="{659FA3F7-4113-463A-A031-71ADEFE8B82F}"/>
              </a:ext>
            </a:extLst>
          </p:cNvPr>
          <p:cNvSpPr txBox="1">
            <a:spLocks/>
          </p:cNvSpPr>
          <p:nvPr/>
        </p:nvSpPr>
        <p:spPr>
          <a:xfrm>
            <a:off x="5861631" y="4795365"/>
            <a:ext cx="3074817" cy="9196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r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35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200" dirty="0">
                <a:solidFill>
                  <a:srgbClr val="FFFFFF"/>
                </a:solidFill>
              </a:rPr>
              <a:t>wilkie (with content borrowed from:</a:t>
            </a:r>
          </a:p>
          <a:p>
            <a:pPr algn="l"/>
            <a:r>
              <a:rPr lang="en-US" sz="1200" dirty="0">
                <a:solidFill>
                  <a:srgbClr val="FFFFFF"/>
                </a:solidFill>
              </a:rPr>
              <a:t>Jarrett Billingsley</a:t>
            </a:r>
          </a:p>
          <a:p>
            <a:pPr algn="l"/>
            <a:r>
              <a:rPr lang="en-US" sz="1200" dirty="0">
                <a:solidFill>
                  <a:srgbClr val="FFFFFF"/>
                </a:solidFill>
              </a:rPr>
              <a:t>Dr. Bruce Childers)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FA2E43-61E6-46F1-B085-1BC30B0C03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8C0A2-10A0-40F7-BAE1-3BE620EEA29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7943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BDFDA-32C4-482D-BD7D-9A50A9294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“Assembly”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B563587-8158-44A8-B912-E2344AA1BF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895350"/>
            <a:ext cx="8026739" cy="4252119"/>
          </a:xfrm>
        </p:spPr>
        <p:txBody>
          <a:bodyPr/>
          <a:lstStyle/>
          <a:p>
            <a:r>
              <a:rPr lang="en-US" b="1" dirty="0"/>
              <a:t>Assembly</a:t>
            </a:r>
            <a:r>
              <a:rPr lang="en-US" dirty="0"/>
              <a:t>: Human-readable representation of machine code.</a:t>
            </a:r>
          </a:p>
          <a:p>
            <a:r>
              <a:rPr lang="en-US" b="1" dirty="0"/>
              <a:t>Machine code</a:t>
            </a:r>
            <a:r>
              <a:rPr lang="en-US" dirty="0"/>
              <a:t>:</a:t>
            </a:r>
            <a:r>
              <a:rPr lang="en-US" b="1" dirty="0"/>
              <a:t> </a:t>
            </a:r>
            <a:r>
              <a:rPr lang="en-US" dirty="0"/>
              <a:t>what a computer </a:t>
            </a:r>
            <a:r>
              <a:rPr lang="en-US" i="1" dirty="0"/>
              <a:t>actually</a:t>
            </a:r>
            <a:r>
              <a:rPr lang="en-US" dirty="0"/>
              <a:t> runs.</a:t>
            </a:r>
          </a:p>
          <a:p>
            <a:r>
              <a:rPr lang="en-US" dirty="0"/>
              <a:t>The “atoms” that make up a program.</a:t>
            </a:r>
          </a:p>
          <a:p>
            <a:pPr lvl="1"/>
            <a:r>
              <a:rPr lang="en-US" dirty="0"/>
              <a:t>CPUs are actually fairly simple in concept.</a:t>
            </a:r>
          </a:p>
          <a:p>
            <a:pPr lvl="1"/>
            <a:r>
              <a:rPr lang="en-US" dirty="0"/>
              <a:t>(Yet we have an </a:t>
            </a:r>
            <a:r>
              <a:rPr lang="en-US" i="1" dirty="0"/>
              <a:t>entire semester </a:t>
            </a:r>
            <a:r>
              <a:rPr lang="en-US" dirty="0"/>
              <a:t>to fill, hmm)</a:t>
            </a:r>
          </a:p>
          <a:p>
            <a:r>
              <a:rPr lang="en-US" dirty="0"/>
              <a:t>Each CPU chooses its own machine code (and therefore its own style of assembly language)</a:t>
            </a:r>
          </a:p>
          <a:p>
            <a:r>
              <a:rPr lang="en-US" dirty="0"/>
              <a:t>We are using MIPS</a:t>
            </a:r>
          </a:p>
          <a:p>
            <a:pPr lvl="1"/>
            <a:r>
              <a:rPr lang="en-US" dirty="0"/>
              <a:t>Not that common, unfortunately.</a:t>
            </a:r>
          </a:p>
          <a:p>
            <a:pPr lvl="1"/>
            <a:r>
              <a:rPr lang="en-US" dirty="0"/>
              <a:t>Yet, often found in surprising places. (Nintendo 64, PS1/2, FPGAs)</a:t>
            </a:r>
          </a:p>
          <a:p>
            <a:pPr lvl="1"/>
            <a:r>
              <a:rPr lang="en-US" dirty="0"/>
              <a:t>But, very influential, and most common assembly looks like it.</a:t>
            </a:r>
          </a:p>
          <a:p>
            <a:pPr lvl="2"/>
            <a:r>
              <a:rPr lang="en-US" dirty="0"/>
              <a:t>ARM is a similar-</a:t>
            </a:r>
            <a:r>
              <a:rPr lang="en-US" dirty="0" err="1"/>
              <a:t>ish</a:t>
            </a:r>
            <a:r>
              <a:rPr lang="en-US" dirty="0"/>
              <a:t> ISA which is seeing much more usage</a:t>
            </a:r>
          </a:p>
          <a:p>
            <a:pPr lvl="1"/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0D2CF6-94CD-4974-94E5-540694057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8C0A2-10A0-40F7-BAE1-3BE620EEA29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3426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BDFDA-32C4-482D-BD7D-9A50A9294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“Assembly”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B563587-8158-44A8-B912-E2344AA1BF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6549" y="885826"/>
            <a:ext cx="4680513" cy="4677356"/>
          </a:xfrm>
        </p:spPr>
        <p:txBody>
          <a:bodyPr>
            <a:normAutofit lnSpcReduction="10000"/>
          </a:bodyPr>
          <a:lstStyle/>
          <a:p>
            <a:pPr lvl="1"/>
            <a:r>
              <a:rPr lang="en-US" dirty="0"/>
              <a:t>Involves very simple commands.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This command copies data from</a:t>
            </a:r>
            <a:br>
              <a:rPr lang="en-US" dirty="0"/>
            </a:br>
            <a:r>
              <a:rPr lang="en-US" dirty="0"/>
              <a:t>one place to another.</a:t>
            </a:r>
          </a:p>
          <a:p>
            <a:pPr lvl="2"/>
            <a:r>
              <a:rPr lang="en-US" dirty="0"/>
              <a:t>In spite of being called “move”, ugh!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Surprise! It’s actually shorthand</a:t>
            </a:r>
            <a:br>
              <a:rPr lang="en-US" dirty="0"/>
            </a:br>
            <a:r>
              <a:rPr lang="en-US" dirty="0"/>
              <a:t>for a different set of instructions.</a:t>
            </a:r>
          </a:p>
          <a:p>
            <a:pPr lvl="2"/>
            <a:r>
              <a:rPr lang="en-US" dirty="0"/>
              <a:t>The processor can be made simpler.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This command gets transformed</a:t>
            </a:r>
            <a:br>
              <a:rPr lang="en-US" dirty="0"/>
            </a:br>
            <a:r>
              <a:rPr lang="en-US" dirty="0"/>
              <a:t>into a numerical representation.</a:t>
            </a:r>
          </a:p>
          <a:p>
            <a:pPr lvl="2"/>
            <a:r>
              <a:rPr lang="en-US" dirty="0"/>
              <a:t>More on that later!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The processor then interprets the binary representation.</a:t>
            </a:r>
          </a:p>
          <a:p>
            <a:pPr lvl="2"/>
            <a:r>
              <a:rPr lang="en-US" dirty="0"/>
              <a:t>That’s essentially all a computer does!</a:t>
            </a:r>
          </a:p>
          <a:p>
            <a:pPr lvl="2"/>
            <a:r>
              <a:rPr lang="en-US" dirty="0"/>
              <a:t>We will design such a processor!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77E403-099C-416B-B5BB-E97F1F67BC8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anchor="ctr">
            <a:normAutofit lnSpcReduction="10000"/>
          </a:bodyPr>
          <a:lstStyle/>
          <a:p>
            <a:pPr marL="0" indent="0" algn="ctr">
              <a:buNone/>
            </a:pPr>
            <a:r>
              <a:rPr lang="en-US" dirty="0">
                <a:latin typeface="Inconsolata" panose="020B0609030003000000" pitchFamily="49" charset="0"/>
              </a:rPr>
              <a:t>mov a0, t0</a:t>
            </a:r>
          </a:p>
          <a:p>
            <a:pPr marL="0" indent="0" algn="ctr">
              <a:buNone/>
            </a:pPr>
            <a:endParaRPr lang="en-US" dirty="0">
              <a:latin typeface="Inconsolata" panose="020B0609030003000000" pitchFamily="49" charset="0"/>
            </a:endParaRPr>
          </a:p>
          <a:p>
            <a:pPr marL="0" indent="0" algn="ctr">
              <a:buNone/>
            </a:pPr>
            <a:r>
              <a:rPr lang="en-US" dirty="0">
                <a:latin typeface="Inconsolata" panose="020B0609030003000000" pitchFamily="49" charset="0"/>
              </a:rPr>
              <a:t>-&gt; add a0, t0, zero</a:t>
            </a:r>
          </a:p>
          <a:p>
            <a:pPr marL="0" indent="0" algn="ctr">
              <a:buNone/>
            </a:pPr>
            <a:endParaRPr lang="en-US" dirty="0">
              <a:latin typeface="Inconsolata" panose="020B0609030003000000" pitchFamily="49" charset="0"/>
            </a:endParaRPr>
          </a:p>
          <a:p>
            <a:pPr marL="0" indent="0" algn="ctr">
              <a:buNone/>
            </a:pPr>
            <a:r>
              <a:rPr lang="en-US" sz="1600" dirty="0"/>
              <a:t>-&gt; 00000001000000000010000000100000</a:t>
            </a:r>
          </a:p>
          <a:p>
            <a:pPr marL="0" indent="0" algn="ctr">
              <a:buNone/>
            </a:pPr>
            <a:endParaRPr lang="en-US" sz="1600" dirty="0"/>
          </a:p>
          <a:p>
            <a:pPr marL="0" indent="0" algn="ctr">
              <a:buNone/>
            </a:pPr>
            <a:endParaRPr lang="en-US" sz="1600" dirty="0">
              <a:latin typeface="Inconsolata" panose="020B0609030003000000" pitchFamily="49" charset="0"/>
            </a:endParaRPr>
          </a:p>
          <a:p>
            <a:pPr marL="0" indent="0" algn="ctr">
              <a:buNone/>
            </a:pPr>
            <a:endParaRPr lang="en-US" dirty="0">
              <a:latin typeface="Inconsolata" panose="020B0609030003000000" pitchFamily="49" charset="0"/>
            </a:endParaRPr>
          </a:p>
          <a:p>
            <a:pPr marL="0" indent="0" algn="ctr">
              <a:buNone/>
            </a:pPr>
            <a:endParaRPr lang="en-US" dirty="0">
              <a:latin typeface="Inconsolata" panose="020B0609030003000000" pitchFamily="49" charset="0"/>
            </a:endParaRPr>
          </a:p>
          <a:p>
            <a:pPr marL="0" indent="0" algn="ctr">
              <a:buNone/>
            </a:pPr>
            <a:endParaRPr lang="en-US" dirty="0">
              <a:latin typeface="Inconsolata" panose="020B0609030003000000" pitchFamily="49" charset="0"/>
            </a:endParaRPr>
          </a:p>
          <a:p>
            <a:pPr marL="0" indent="0" algn="ctr">
              <a:buNone/>
            </a:pPr>
            <a:endParaRPr lang="en-US" dirty="0">
              <a:latin typeface="Inconsolata" panose="020B0609030003000000" pitchFamily="49" charset="0"/>
            </a:endParaRPr>
          </a:p>
          <a:p>
            <a:pPr marL="0" indent="0" algn="ctr">
              <a:buNone/>
            </a:pPr>
            <a:endParaRPr lang="en-US" dirty="0">
              <a:latin typeface="Inconsolata" panose="020B0609030003000000" pitchFamily="49" charset="0"/>
            </a:endParaRPr>
          </a:p>
        </p:txBody>
      </p:sp>
      <p:pic>
        <p:nvPicPr>
          <p:cNvPr id="6" name="Shape 135" descr="Image result for attiny">
            <a:extLst>
              <a:ext uri="{FF2B5EF4-FFF2-40B4-BE49-F238E27FC236}">
                <a16:creationId xmlns:a16="http://schemas.microsoft.com/office/drawing/2014/main" id="{1387975C-0F25-47C8-9A74-67827119E36C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19780" t="6569" r="19786" b="2180"/>
          <a:stretch/>
        </p:blipFill>
        <p:spPr>
          <a:xfrm>
            <a:off x="4629148" y="3016648"/>
            <a:ext cx="1844857" cy="208912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hought Bubble: Cloud 3">
            <a:extLst>
              <a:ext uri="{FF2B5EF4-FFF2-40B4-BE49-F238E27FC236}">
                <a16:creationId xmlns:a16="http://schemas.microsoft.com/office/drawing/2014/main" id="{845DA723-9090-452E-8FF0-E0D190E36E71}"/>
              </a:ext>
            </a:extLst>
          </p:cNvPr>
          <p:cNvSpPr/>
          <p:nvPr/>
        </p:nvSpPr>
        <p:spPr>
          <a:xfrm>
            <a:off x="6324968" y="3485351"/>
            <a:ext cx="2631518" cy="1682967"/>
          </a:xfrm>
          <a:prstGeom prst="cloudCallout">
            <a:avLst>
              <a:gd name="adj1" fmla="val -70170"/>
              <a:gd name="adj2" fmla="val -32894"/>
            </a:avLst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  <a:tileRect/>
          </a:gradFill>
          <a:ln w="31750">
            <a:solidFill>
              <a:srgbClr val="98399D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 dirty="0"/>
              <a:t>Compute t0+0 Put into “a0”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1BEDE0-6D05-437A-89AE-EBB167CFC3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8C0A2-10A0-40F7-BAE1-3BE620EEA29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162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5" presetClass="emph" presetSubtype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5" presetClass="emph" presetSubtype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18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5" presetClass="emph" presetSubtype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26" dur="indefinite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61B321-2FC1-4A97-B3AB-34925F095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Assembly Useful?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E224F7-3F5B-44A6-9006-5EB6831CD4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Short answer: </a:t>
            </a:r>
            <a:r>
              <a:rPr lang="en-US" b="1" i="1" dirty="0"/>
              <a:t>YES</a:t>
            </a:r>
          </a:p>
          <a:p>
            <a:r>
              <a:rPr lang="en-US" dirty="0"/>
              <a:t>Assembly is “fast”, so we should use it for everything!       </a:t>
            </a:r>
            <a:br>
              <a:rPr lang="en-US" dirty="0"/>
            </a:br>
            <a:r>
              <a:rPr lang="en-US" dirty="0"/>
              <a:t>			--- </a:t>
            </a:r>
            <a:r>
              <a:rPr lang="en-US" b="1" dirty="0"/>
              <a:t>NO!!! </a:t>
            </a:r>
            <a:r>
              <a:rPr lang="en-US" dirty="0"/>
              <a:t>---</a:t>
            </a:r>
          </a:p>
          <a:p>
            <a:r>
              <a:rPr lang="en-US" dirty="0"/>
              <a:t>No type-checking, no control structures, very few abstractions.	--- </a:t>
            </a:r>
            <a:r>
              <a:rPr lang="en-US" b="1" dirty="0"/>
              <a:t>Fairly impractical for large things</a:t>
            </a:r>
            <a:r>
              <a:rPr lang="en-US" dirty="0"/>
              <a:t> ---</a:t>
            </a:r>
          </a:p>
          <a:p>
            <a:r>
              <a:rPr lang="en-US" dirty="0"/>
              <a:t>Tied to a particular CPU.</a:t>
            </a:r>
          </a:p>
          <a:p>
            <a:pPr lvl="1"/>
            <a:r>
              <a:rPr lang="en-US" dirty="0"/>
              <a:t>So, large programs have to be rewritten (usually) to work on new things.</a:t>
            </a:r>
          </a:p>
          <a:p>
            <a:r>
              <a:rPr lang="en-US" dirty="0"/>
              <a:t>Yet: good for specialized stuff.</a:t>
            </a:r>
          </a:p>
          <a:p>
            <a:pPr lvl="1"/>
            <a:r>
              <a:rPr lang="en-US" dirty="0"/>
              <a:t>Critical paths and “boot” code in Kernels / Operating Systems</a:t>
            </a:r>
          </a:p>
          <a:p>
            <a:pPr lvl="1"/>
            <a:r>
              <a:rPr lang="en-US" dirty="0"/>
              <a:t>HPC (simulators, supercomputer stuff)</a:t>
            </a:r>
          </a:p>
          <a:p>
            <a:pPr lvl="1"/>
            <a:r>
              <a:rPr lang="en-US" dirty="0"/>
              <a:t>Real-time programs (video games; </a:t>
            </a:r>
            <a:r>
              <a:rPr lang="en-US" sz="1400" dirty="0" err="1"/>
              <a:t>tho</a:t>
            </a:r>
            <a:r>
              <a:rPr lang="en-US" sz="1400" dirty="0"/>
              <a:t> increasingly less / abstracted away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And…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38D237-2EFF-4140-B76C-0C952F8738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8C0A2-10A0-40F7-BAE1-3BE620EEA29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1301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F87DCB4-F309-43A0-A17D-AF6104719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Embedded Systems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CFCA5EE-9C9A-40BB-B3D0-508AF79CD0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895350"/>
            <a:ext cx="8172602" cy="4252119"/>
          </a:xfrm>
        </p:spPr>
        <p:txBody>
          <a:bodyPr/>
          <a:lstStyle/>
          <a:p>
            <a:r>
              <a:rPr lang="en-US" dirty="0"/>
              <a:t>You’d be </a:t>
            </a:r>
            <a:r>
              <a:rPr lang="en-US" b="1" dirty="0"/>
              <a:t>amazed</a:t>
            </a:r>
            <a:r>
              <a:rPr lang="en-US" dirty="0"/>
              <a:t> at </a:t>
            </a:r>
            <a:r>
              <a:rPr lang="en-US" i="1" dirty="0"/>
              <a:t>how many</a:t>
            </a:r>
            <a:r>
              <a:rPr lang="en-US" dirty="0"/>
              <a:t> consumer devices have CPUs.</a:t>
            </a:r>
          </a:p>
          <a:p>
            <a:r>
              <a:rPr lang="en-US" dirty="0"/>
              <a:t>Many are programmed largely/entirely in assembly (or C)</a:t>
            </a:r>
          </a:p>
        </p:txBody>
      </p:sp>
      <p:pic>
        <p:nvPicPr>
          <p:cNvPr id="9" name="Shape 245">
            <a:extLst>
              <a:ext uri="{FF2B5EF4-FFF2-40B4-BE49-F238E27FC236}">
                <a16:creationId xmlns:a16="http://schemas.microsoft.com/office/drawing/2014/main" id="{1368DDC2-EFD5-4D78-B4B4-576FF8DC15AF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t="8122"/>
          <a:stretch/>
        </p:blipFill>
        <p:spPr>
          <a:xfrm>
            <a:off x="6171025" y="1784300"/>
            <a:ext cx="2232250" cy="155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Shape 246">
            <a:extLst>
              <a:ext uri="{FF2B5EF4-FFF2-40B4-BE49-F238E27FC236}">
                <a16:creationId xmlns:a16="http://schemas.microsoft.com/office/drawing/2014/main" id="{9681CF22-674D-4153-8CD7-12508701858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65079" y="1812213"/>
            <a:ext cx="2411812" cy="180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Shape 247">
            <a:extLst>
              <a:ext uri="{FF2B5EF4-FFF2-40B4-BE49-F238E27FC236}">
                <a16:creationId xmlns:a16="http://schemas.microsoft.com/office/drawing/2014/main" id="{91A66173-0E63-49AB-8DCF-D2D3BB65144E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0463" y="3462878"/>
            <a:ext cx="1671274" cy="98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Shape 248">
            <a:extLst>
              <a:ext uri="{FF2B5EF4-FFF2-40B4-BE49-F238E27FC236}">
                <a16:creationId xmlns:a16="http://schemas.microsoft.com/office/drawing/2014/main" id="{B2ED8C8E-6E41-4C2F-BDEC-5EA68C38910C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25304" y="2814853"/>
            <a:ext cx="1439776" cy="192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Shape 249">
            <a:extLst>
              <a:ext uri="{FF2B5EF4-FFF2-40B4-BE49-F238E27FC236}">
                <a16:creationId xmlns:a16="http://schemas.microsoft.com/office/drawing/2014/main" id="{CBE6A46D-28FC-48FD-974F-A073120343AB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71024" y="3342999"/>
            <a:ext cx="2411800" cy="1722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Shape 250">
            <a:extLst>
              <a:ext uri="{FF2B5EF4-FFF2-40B4-BE49-F238E27FC236}">
                <a16:creationId xmlns:a16="http://schemas.microsoft.com/office/drawing/2014/main" id="{7F51F5FF-2962-4E28-9B2B-05549D2B422B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l="6262" t="21951" r="6271" b="21951"/>
          <a:stretch/>
        </p:blipFill>
        <p:spPr>
          <a:xfrm>
            <a:off x="4861176" y="2959829"/>
            <a:ext cx="1417124" cy="908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Shape 251">
            <a:extLst>
              <a:ext uri="{FF2B5EF4-FFF2-40B4-BE49-F238E27FC236}">
                <a16:creationId xmlns:a16="http://schemas.microsoft.com/office/drawing/2014/main" id="{7F88B4B7-AB29-41A2-9A0C-7C38E55BF395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105953" y="1931815"/>
            <a:ext cx="2035651" cy="648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Shape 252">
            <a:extLst>
              <a:ext uri="{FF2B5EF4-FFF2-40B4-BE49-F238E27FC236}">
                <a16:creationId xmlns:a16="http://schemas.microsoft.com/office/drawing/2014/main" id="{D6E6B91E-542C-4D0B-ABAA-3F36DD14203C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42748" y="2072028"/>
            <a:ext cx="1777650" cy="118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Shape 253" descr="o shit furby.png">
            <a:extLst>
              <a:ext uri="{FF2B5EF4-FFF2-40B4-BE49-F238E27FC236}">
                <a16:creationId xmlns:a16="http://schemas.microsoft.com/office/drawing/2014/main" id="{E3C12EFF-2442-49F5-BA27-6A3D34728782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648651" y="3808370"/>
            <a:ext cx="2736974" cy="2619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63546B42-7A13-4D32-A144-5984E6E891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5108493"/>
            <a:ext cx="2057400" cy="304271"/>
          </a:xfrm>
        </p:spPr>
        <p:txBody>
          <a:bodyPr/>
          <a:lstStyle/>
          <a:p>
            <a:fld id="{8228C0A2-10A0-40F7-BAE1-3BE620EEA29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3634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FCCC26-B35F-4E21-8BAC-9D9AD79B3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Embedded Systems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C4DB35-DF2D-43AF-B185-4152FF686D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8C0A2-10A0-40F7-BAE1-3BE620EEA294}" type="slidenum">
              <a:rPr lang="en-US" smtClean="0"/>
              <a:t>14</a:t>
            </a:fld>
            <a:endParaRPr lang="en-US"/>
          </a:p>
        </p:txBody>
      </p:sp>
      <p:pic>
        <p:nvPicPr>
          <p:cNvPr id="5" name="Shape 253" descr="o shit furby.png">
            <a:extLst>
              <a:ext uri="{FF2B5EF4-FFF2-40B4-BE49-F238E27FC236}">
                <a16:creationId xmlns:a16="http://schemas.microsoft.com/office/drawing/2014/main" id="{0698C3E7-7895-401C-B21E-F9962CC0A1F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8732" y="-2"/>
            <a:ext cx="8826536" cy="8446082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5C9F3BA-3AC1-4AE2-885A-8C63CE6FCAB8}"/>
              </a:ext>
            </a:extLst>
          </p:cNvPr>
          <p:cNvSpPr/>
          <p:nvPr/>
        </p:nvSpPr>
        <p:spPr>
          <a:xfrm>
            <a:off x="0" y="-2"/>
            <a:ext cx="9148761" cy="5715002"/>
          </a:xfrm>
          <a:prstGeom prst="rect">
            <a:avLst/>
          </a:prstGeom>
          <a:solidFill>
            <a:srgbClr val="C00000">
              <a:alpha val="6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37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61B321-2FC1-4A97-B3AB-34925F095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Practical Applications of Assembly: Real-time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937BA9A-93E6-41A1-A069-BE1F30E5BE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895350"/>
            <a:ext cx="8404255" cy="4252119"/>
          </a:xfrm>
        </p:spPr>
        <p:txBody>
          <a:bodyPr/>
          <a:lstStyle/>
          <a:p>
            <a:r>
              <a:rPr lang="en-US" dirty="0"/>
              <a:t>Examples of games programmed mostly/entirely in assembly.</a:t>
            </a:r>
          </a:p>
          <a:p>
            <a:pPr lvl="1"/>
            <a:r>
              <a:rPr lang="en-US" dirty="0"/>
              <a:t>(Common in the 70s/80s; not at all common today)</a:t>
            </a:r>
          </a:p>
          <a:p>
            <a:pPr marL="0" indent="0">
              <a:buNone/>
            </a:pPr>
            <a:r>
              <a:rPr lang="en-US" sz="1400" dirty="0"/>
              <a:t>Aside: </a:t>
            </a:r>
            <a:r>
              <a:rPr lang="en-US" sz="1400" dirty="0">
                <a:hlinkClick r:id="rId2"/>
              </a:rPr>
              <a:t>https://all-things-andy-gavin.com/2011/03/12/making-crash-bandicoot-gool-part-9/</a:t>
            </a:r>
            <a:endParaRPr lang="en-US" sz="1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38D237-2EFF-4140-B76C-0C952F8738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49" y="5296959"/>
            <a:ext cx="2284647" cy="304271"/>
          </a:xfrm>
        </p:spPr>
        <p:txBody>
          <a:bodyPr/>
          <a:lstStyle/>
          <a:p>
            <a:fld id="{8228C0A2-10A0-40F7-BAE1-3BE620EEA294}" type="slidenum">
              <a:rPr lang="en-US" smtClean="0"/>
              <a:t>15</a:t>
            </a:fld>
            <a:endParaRPr lang="en-US" dirty="0"/>
          </a:p>
        </p:txBody>
      </p:sp>
      <p:pic>
        <p:nvPicPr>
          <p:cNvPr id="2050" name="Picture 2" descr="https://upload.wikimedia.org/wikipedia/en/6/60/Adventure_Box_Front.jpg">
            <a:extLst>
              <a:ext uri="{FF2B5EF4-FFF2-40B4-BE49-F238E27FC236}">
                <a16:creationId xmlns:a16="http://schemas.microsoft.com/office/drawing/2014/main" id="{B551715A-4AAD-4158-B659-1E9756F012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540" y="2091057"/>
            <a:ext cx="2178438" cy="3033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i.kym-cdn.com/photos/images/original/001/063/797/3d6.png">
            <a:extLst>
              <a:ext uri="{FF2B5EF4-FFF2-40B4-BE49-F238E27FC236}">
                <a16:creationId xmlns:a16="http://schemas.microsoft.com/office/drawing/2014/main" id="{6879F544-1D85-44FA-99B3-98EE27FF95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2240" y="2091057"/>
            <a:ext cx="2857500" cy="283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s://images-na.ssl-images-amazon.com/images/I/61KTPYDHJHL._AC_SX215_.jpg">
            <a:extLst>
              <a:ext uri="{FF2B5EF4-FFF2-40B4-BE49-F238E27FC236}">
                <a16:creationId xmlns:a16="http://schemas.microsoft.com/office/drawing/2014/main" id="{3CF8DE11-DE84-4C81-A74A-F53CA5246A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3980" y="2091057"/>
            <a:ext cx="2508617" cy="3033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1786ACE-0670-471F-9B76-E475EB461C6B}"/>
              </a:ext>
            </a:extLst>
          </p:cNvPr>
          <p:cNvSpPr txBox="1"/>
          <p:nvPr/>
        </p:nvSpPr>
        <p:spPr>
          <a:xfrm>
            <a:off x="2839738" y="4988541"/>
            <a:ext cx="3082512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(Generated Assembly … Cheating?)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CE98D4-17E2-4461-BA55-C580140D585E}"/>
              </a:ext>
            </a:extLst>
          </p:cNvPr>
          <p:cNvSpPr txBox="1"/>
          <p:nvPr/>
        </p:nvSpPr>
        <p:spPr>
          <a:xfrm>
            <a:off x="326541" y="5229373"/>
            <a:ext cx="2178438" cy="308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1980: 8-bit 1.19 MHz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5B28911-E481-4E73-9537-E85A35E62024}"/>
              </a:ext>
            </a:extLst>
          </p:cNvPr>
          <p:cNvSpPr txBox="1"/>
          <p:nvPr/>
        </p:nvSpPr>
        <p:spPr>
          <a:xfrm>
            <a:off x="6233981" y="5224923"/>
            <a:ext cx="2508616" cy="308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1999: 32-bit 200 MHz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DD1B630-E03E-48B6-AB52-80C952D769FA}"/>
              </a:ext>
            </a:extLst>
          </p:cNvPr>
          <p:cNvSpPr txBox="1"/>
          <p:nvPr/>
        </p:nvSpPr>
        <p:spPr>
          <a:xfrm>
            <a:off x="3102646" y="5229373"/>
            <a:ext cx="2508616" cy="308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1994: 32-bit 33 MHz</a:t>
            </a:r>
          </a:p>
        </p:txBody>
      </p:sp>
      <p:sp>
        <p:nvSpPr>
          <p:cNvPr id="16" name="Thought Bubble: Cloud 15">
            <a:extLst>
              <a:ext uri="{FF2B5EF4-FFF2-40B4-BE49-F238E27FC236}">
                <a16:creationId xmlns:a16="http://schemas.microsoft.com/office/drawing/2014/main" id="{A5E1BE28-970D-43B6-A188-8625AE51DCF2}"/>
              </a:ext>
            </a:extLst>
          </p:cNvPr>
          <p:cNvSpPr/>
          <p:nvPr/>
        </p:nvSpPr>
        <p:spPr>
          <a:xfrm>
            <a:off x="7199592" y="3459783"/>
            <a:ext cx="2631518" cy="1682967"/>
          </a:xfrm>
          <a:prstGeom prst="cloudCallout">
            <a:avLst>
              <a:gd name="adj1" fmla="val -70170"/>
              <a:gd name="adj2" fmla="val -32894"/>
            </a:avLst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  <a:tileRect/>
          </a:gradFill>
          <a:ln w="31750">
            <a:solidFill>
              <a:srgbClr val="98399D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 dirty="0"/>
              <a:t>OMG </a:t>
            </a:r>
            <a:r>
              <a:rPr lang="en-US" sz="1800" b="1" i="1" dirty="0"/>
              <a:t>WHY ?</a:t>
            </a:r>
          </a:p>
        </p:txBody>
      </p:sp>
    </p:spTree>
    <p:extLst>
      <p:ext uri="{BB962C8B-B14F-4D97-AF65-F5344CB8AC3E}">
        <p14:creationId xmlns:p14="http://schemas.microsoft.com/office/powerpoint/2010/main" val="1272524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4" grpId="0"/>
      <p:bldP spid="15" grpId="0"/>
      <p:bldP spid="1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BA4CC2-CA01-4C62-9804-927A56601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Practical Applications of Assembly: Art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7F97CF6-44C1-4181-91D9-50C4E09CD2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35486" y="885826"/>
            <a:ext cx="3279363" cy="426164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000" dirty="0">
                <a:latin typeface="Inconsolata" panose="020B0609030003000000" pitchFamily="49" charset="0"/>
              </a:rPr>
              <a:t>b </a:t>
            </a:r>
            <a:r>
              <a:rPr lang="en-US" sz="1000" dirty="0" err="1">
                <a:latin typeface="Inconsolata" panose="020B0609030003000000" pitchFamily="49" charset="0"/>
              </a:rPr>
              <a:t>equ</a:t>
            </a:r>
            <a:r>
              <a:rPr lang="en-US" sz="1000" dirty="0">
                <a:latin typeface="Inconsolata" panose="020B0609030003000000" pitchFamily="49" charset="0"/>
              </a:rPr>
              <a:t> byte</a:t>
            </a:r>
          </a:p>
          <a:p>
            <a:pPr marL="0" indent="0">
              <a:buNone/>
            </a:pPr>
            <a:r>
              <a:rPr lang="en-US" sz="1000" dirty="0">
                <a:latin typeface="Inconsolata" panose="020B0609030003000000" pitchFamily="49" charset="0"/>
              </a:rPr>
              <a:t>w </a:t>
            </a:r>
            <a:r>
              <a:rPr lang="en-US" sz="1000" dirty="0" err="1">
                <a:latin typeface="Inconsolata" panose="020B0609030003000000" pitchFamily="49" charset="0"/>
              </a:rPr>
              <a:t>equ</a:t>
            </a:r>
            <a:r>
              <a:rPr lang="en-US" sz="1000" dirty="0">
                <a:latin typeface="Inconsolata" panose="020B0609030003000000" pitchFamily="49" charset="0"/>
              </a:rPr>
              <a:t> word</a:t>
            </a:r>
          </a:p>
          <a:p>
            <a:pPr marL="0" indent="0">
              <a:buNone/>
            </a:pPr>
            <a:r>
              <a:rPr lang="en-US" sz="1000" dirty="0">
                <a:latin typeface="Inconsolata" panose="020B0609030003000000" pitchFamily="49" charset="0"/>
              </a:rPr>
              <a:t>d </a:t>
            </a:r>
            <a:r>
              <a:rPr lang="en-US" sz="1000" dirty="0" err="1">
                <a:latin typeface="Inconsolata" panose="020B0609030003000000" pitchFamily="49" charset="0"/>
              </a:rPr>
              <a:t>equ</a:t>
            </a:r>
            <a:r>
              <a:rPr lang="en-US" sz="1000" dirty="0">
                <a:latin typeface="Inconsolata" panose="020B0609030003000000" pitchFamily="49" charset="0"/>
              </a:rPr>
              <a:t> </a:t>
            </a:r>
            <a:r>
              <a:rPr lang="en-US" sz="1000" dirty="0" err="1">
                <a:latin typeface="Inconsolata" panose="020B0609030003000000" pitchFamily="49" charset="0"/>
              </a:rPr>
              <a:t>dword</a:t>
            </a:r>
            <a:endParaRPr lang="en-US" sz="1000" dirty="0">
              <a:latin typeface="Inconsolata" panose="020B0609030003000000" pitchFamily="49" charset="0"/>
            </a:endParaRPr>
          </a:p>
          <a:p>
            <a:pPr marL="0" indent="0">
              <a:buNone/>
            </a:pPr>
            <a:r>
              <a:rPr lang="en-US" sz="1000" dirty="0">
                <a:latin typeface="Inconsolata" panose="020B0609030003000000" pitchFamily="49" charset="0"/>
              </a:rPr>
              <a:t>  org 100h</a:t>
            </a:r>
          </a:p>
          <a:p>
            <a:pPr marL="0" indent="0">
              <a:buNone/>
            </a:pPr>
            <a:r>
              <a:rPr lang="en-US" sz="1000" dirty="0">
                <a:latin typeface="Inconsolata" panose="020B0609030003000000" pitchFamily="49" charset="0"/>
              </a:rPr>
              <a:t>  mov al,13h</a:t>
            </a:r>
          </a:p>
          <a:p>
            <a:pPr marL="0" indent="0">
              <a:buNone/>
            </a:pPr>
            <a:r>
              <a:rPr lang="en-US" sz="1000" dirty="0">
                <a:latin typeface="Inconsolata" panose="020B0609030003000000" pitchFamily="49" charset="0"/>
              </a:rPr>
              <a:t>  int 10h</a:t>
            </a:r>
          </a:p>
          <a:p>
            <a:pPr marL="0" indent="0">
              <a:buNone/>
            </a:pPr>
            <a:r>
              <a:rPr lang="en-US" sz="1000" dirty="0">
                <a:latin typeface="Inconsolata" panose="020B0609030003000000" pitchFamily="49" charset="0"/>
              </a:rPr>
              <a:t>  mov </a:t>
            </a:r>
            <a:r>
              <a:rPr lang="en-US" sz="1000" dirty="0" err="1">
                <a:latin typeface="Inconsolata" panose="020B0609030003000000" pitchFamily="49" charset="0"/>
              </a:rPr>
              <a:t>fs,w</a:t>
            </a:r>
            <a:r>
              <a:rPr lang="en-US" sz="1000" dirty="0">
                <a:latin typeface="Inconsolata" panose="020B0609030003000000" pitchFamily="49" charset="0"/>
              </a:rPr>
              <a:t>[bx]</a:t>
            </a:r>
          </a:p>
          <a:p>
            <a:pPr marL="0" indent="0">
              <a:buNone/>
            </a:pPr>
            <a:r>
              <a:rPr lang="en-US" sz="1000" dirty="0">
                <a:latin typeface="Inconsolata" panose="020B0609030003000000" pitchFamily="49" charset="0"/>
              </a:rPr>
              <a:t>  mov </a:t>
            </a:r>
            <a:r>
              <a:rPr lang="en-US" sz="1000" dirty="0" err="1">
                <a:latin typeface="Inconsolata" panose="020B0609030003000000" pitchFamily="49" charset="0"/>
              </a:rPr>
              <a:t>dx,l</a:t>
            </a:r>
            <a:endParaRPr lang="en-US" sz="1000" dirty="0">
              <a:latin typeface="Inconsolata" panose="020B0609030003000000" pitchFamily="49" charset="0"/>
            </a:endParaRPr>
          </a:p>
          <a:p>
            <a:pPr marL="0" indent="0">
              <a:buNone/>
            </a:pPr>
            <a:r>
              <a:rPr lang="en-US" sz="1000" dirty="0">
                <a:latin typeface="Inconsolata" panose="020B0609030003000000" pitchFamily="49" charset="0"/>
              </a:rPr>
              <a:t>  mov ax,251ch</a:t>
            </a:r>
          </a:p>
          <a:p>
            <a:pPr marL="0" indent="0">
              <a:buNone/>
            </a:pPr>
            <a:r>
              <a:rPr lang="en-US" sz="1000" dirty="0">
                <a:latin typeface="Inconsolata" panose="020B0609030003000000" pitchFamily="49" charset="0"/>
              </a:rPr>
              <a:t>  int 21h</a:t>
            </a:r>
          </a:p>
          <a:p>
            <a:pPr marL="0" indent="0">
              <a:buNone/>
            </a:pPr>
            <a:r>
              <a:rPr lang="en-US" sz="1000" dirty="0">
                <a:latin typeface="Inconsolata" panose="020B0609030003000000" pitchFamily="49" charset="0"/>
              </a:rPr>
              <a:t>a:and bp,0ffh</a:t>
            </a:r>
          </a:p>
          <a:p>
            <a:pPr marL="0" indent="0">
              <a:buNone/>
            </a:pPr>
            <a:r>
              <a:rPr lang="en-US" sz="1000" dirty="0">
                <a:latin typeface="Inconsolata" panose="020B0609030003000000" pitchFamily="49" charset="0"/>
              </a:rPr>
              <a:t>  </a:t>
            </a:r>
            <a:r>
              <a:rPr lang="en-US" sz="1000" dirty="0" err="1">
                <a:latin typeface="Inconsolata" panose="020B0609030003000000" pitchFamily="49" charset="0"/>
              </a:rPr>
              <a:t>jnz</a:t>
            </a:r>
            <a:r>
              <a:rPr lang="en-US" sz="1000" dirty="0">
                <a:latin typeface="Inconsolata" panose="020B0609030003000000" pitchFamily="49" charset="0"/>
              </a:rPr>
              <a:t> c</a:t>
            </a:r>
          </a:p>
          <a:p>
            <a:pPr marL="0" indent="0">
              <a:buNone/>
            </a:pPr>
            <a:r>
              <a:rPr lang="en-US" sz="1000" dirty="0">
                <a:latin typeface="Inconsolata" panose="020B0609030003000000" pitchFamily="49" charset="0"/>
              </a:rPr>
              <a:t>  </a:t>
            </a:r>
            <a:r>
              <a:rPr lang="en-US" sz="1000" dirty="0" err="1">
                <a:latin typeface="Inconsolata" panose="020B0609030003000000" pitchFamily="49" charset="0"/>
              </a:rPr>
              <a:t>xor</a:t>
            </a:r>
            <a:r>
              <a:rPr lang="en-US" sz="1000" dirty="0">
                <a:latin typeface="Inconsolata" panose="020B0609030003000000" pitchFamily="49" charset="0"/>
              </a:rPr>
              <a:t> b[</a:t>
            </a:r>
            <a:r>
              <a:rPr lang="en-US" sz="1000" dirty="0" err="1">
                <a:latin typeface="Inconsolata" panose="020B0609030003000000" pitchFamily="49" charset="0"/>
              </a:rPr>
              <a:t>cs:l</a:t>
            </a:r>
            <a:r>
              <a:rPr lang="en-US" sz="1000" dirty="0">
                <a:latin typeface="Inconsolata" panose="020B0609030003000000" pitchFamily="49" charset="0"/>
              </a:rPr>
              <a:t>],8</a:t>
            </a:r>
          </a:p>
          <a:p>
            <a:pPr marL="0" indent="0">
              <a:buNone/>
            </a:pPr>
            <a:r>
              <a:rPr lang="en-US" sz="1000" dirty="0">
                <a:latin typeface="Inconsolata" panose="020B0609030003000000" pitchFamily="49" charset="0"/>
              </a:rPr>
              <a:t>  </a:t>
            </a:r>
            <a:r>
              <a:rPr lang="en-US" sz="1000" dirty="0" err="1">
                <a:latin typeface="Inconsolata" panose="020B0609030003000000" pitchFamily="49" charset="0"/>
              </a:rPr>
              <a:t>xor</a:t>
            </a:r>
            <a:r>
              <a:rPr lang="en-US" sz="1000" dirty="0">
                <a:latin typeface="Inconsolata" panose="020B0609030003000000" pitchFamily="49" charset="0"/>
              </a:rPr>
              <a:t> w[f],4a91h</a:t>
            </a:r>
          </a:p>
          <a:p>
            <a:pPr marL="0" indent="0">
              <a:buNone/>
            </a:pPr>
            <a:r>
              <a:rPr lang="en-US" sz="1000" dirty="0">
                <a:latin typeface="Inconsolata" panose="020B0609030003000000" pitchFamily="49" charset="0"/>
              </a:rPr>
              <a:t>c:mov si,140h</a:t>
            </a:r>
          </a:p>
          <a:p>
            <a:pPr marL="0" indent="0">
              <a:buNone/>
            </a:pPr>
            <a:r>
              <a:rPr lang="en-US" sz="1000" dirty="0">
                <a:latin typeface="Inconsolata" panose="020B0609030003000000" pitchFamily="49" charset="0"/>
              </a:rPr>
              <a:t>  mov cl,0ffh</a:t>
            </a:r>
          </a:p>
          <a:p>
            <a:pPr marL="0" indent="0">
              <a:buNone/>
            </a:pPr>
            <a:r>
              <a:rPr lang="en-US" sz="1000" dirty="0">
                <a:latin typeface="Inconsolata" panose="020B0609030003000000" pitchFamily="49" charset="0"/>
              </a:rPr>
              <a:t>e:mov </a:t>
            </a:r>
            <a:r>
              <a:rPr lang="en-US" sz="1000" dirty="0" err="1">
                <a:latin typeface="Inconsolata" panose="020B0609030003000000" pitchFamily="49" charset="0"/>
              </a:rPr>
              <a:t>bx,cx</a:t>
            </a:r>
            <a:endParaRPr lang="en-US" sz="1000" dirty="0">
              <a:latin typeface="Inconsolata" panose="020B0609030003000000" pitchFamily="49" charset="0"/>
            </a:endParaRPr>
          </a:p>
          <a:p>
            <a:pPr marL="0" indent="0">
              <a:buNone/>
            </a:pPr>
            <a:r>
              <a:rPr lang="en-US" sz="1000" dirty="0">
                <a:latin typeface="Inconsolata" panose="020B0609030003000000" pitchFamily="49" charset="0"/>
              </a:rPr>
              <a:t>    …</a:t>
            </a:r>
          </a:p>
        </p:txBody>
      </p:sp>
      <p:pic>
        <p:nvPicPr>
          <p:cNvPr id="7" name="2018-08-26_19-39-59">
            <a:hlinkClick r:id="" action="ppaction://media"/>
            <a:extLst>
              <a:ext uri="{FF2B5EF4-FFF2-40B4-BE49-F238E27FC236}">
                <a16:creationId xmlns:a16="http://schemas.microsoft.com/office/drawing/2014/main" id="{C80C71F0-5B6E-44D1-AABE-38DA66B7A743}"/>
              </a:ext>
            </a:extLst>
          </p:cNvPr>
          <p:cNvPicPr>
            <a:picLocks noGrp="1" noChangeAspect="1"/>
          </p:cNvPicPr>
          <p:nvPr>
            <p:ph sz="half" idx="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629150" y="1734796"/>
            <a:ext cx="4367932" cy="2457792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9B5F5A-A6FB-4ADF-B56C-68E1C4D23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8C0A2-10A0-40F7-BAE1-3BE620EEA294}" type="slidenum">
              <a:rPr lang="en-US" smtClean="0"/>
              <a:t>16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00EEAB-D194-4EE2-A703-320D0EFCF10D}"/>
              </a:ext>
            </a:extLst>
          </p:cNvPr>
          <p:cNvSpPr txBox="1"/>
          <p:nvPr/>
        </p:nvSpPr>
        <p:spPr>
          <a:xfrm>
            <a:off x="4802565" y="4973600"/>
            <a:ext cx="4021101" cy="308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5"/>
              </a:rPr>
              <a:t>http://www.pouet.net/prod.php?which=66806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91CA104-6EE1-4007-BD26-2DF1DFAA6DF1}"/>
              </a:ext>
            </a:extLst>
          </p:cNvPr>
          <p:cNvSpPr txBox="1"/>
          <p:nvPr/>
        </p:nvSpPr>
        <p:spPr>
          <a:xfrm>
            <a:off x="5947717" y="1106698"/>
            <a:ext cx="1730795" cy="5245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“Futura”</a:t>
            </a:r>
          </a:p>
          <a:p>
            <a:pPr algn="ctr"/>
            <a:r>
              <a:rPr lang="en-US" dirty="0"/>
              <a:t>256 Byte Program:</a:t>
            </a:r>
          </a:p>
        </p:txBody>
      </p:sp>
    </p:spTree>
    <p:extLst>
      <p:ext uri="{BB962C8B-B14F-4D97-AF65-F5344CB8AC3E}">
        <p14:creationId xmlns:p14="http://schemas.microsoft.com/office/powerpoint/2010/main" val="674518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36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61600F-5B1B-43A7-A417-6393866699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Practical Applications of Assembly: Art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F108A2-BB4F-42AB-B675-554CA05B5D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Sometimes, the unusual construction of these programs confuse analysis: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9A4C23-CA95-4415-8285-E2FA8B7FC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8C0A2-10A0-40F7-BAE1-3BE620EEA294}" type="slidenum">
              <a:rPr lang="en-US" smtClean="0"/>
              <a:t>17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A0E20E-1DA1-4C4D-933D-E3A5E9D69D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6887" y="1717118"/>
            <a:ext cx="4746280" cy="38841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7DD7FB5-F09A-457E-9D52-FEC1D5F0BDDC}"/>
              </a:ext>
            </a:extLst>
          </p:cNvPr>
          <p:cNvSpPr txBox="1"/>
          <p:nvPr/>
        </p:nvSpPr>
        <p:spPr>
          <a:xfrm>
            <a:off x="6317038" y="4124202"/>
            <a:ext cx="2725974" cy="1172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OMG</a:t>
            </a:r>
          </a:p>
          <a:p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Google</a:t>
            </a:r>
          </a:p>
          <a:p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b="1" i="1" dirty="0">
                <a:solidFill>
                  <a:schemeClr val="accent1">
                    <a:lumMod val="75000"/>
                  </a:schemeClr>
                </a:solidFill>
              </a:rPr>
              <a:t>Chill the freak out…</a:t>
            </a:r>
          </a:p>
        </p:txBody>
      </p:sp>
    </p:spTree>
    <p:extLst>
      <p:ext uri="{BB962C8B-B14F-4D97-AF65-F5344CB8AC3E}">
        <p14:creationId xmlns:p14="http://schemas.microsoft.com/office/powerpoint/2010/main" val="28871910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4489E95-04C7-4C0F-9387-146DC0C0E849}"/>
              </a:ext>
            </a:extLst>
          </p:cNvPr>
          <p:cNvSpPr txBox="1"/>
          <p:nvPr/>
        </p:nvSpPr>
        <p:spPr>
          <a:xfrm>
            <a:off x="449796" y="2759189"/>
            <a:ext cx="7886700" cy="290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Inconsolata" panose="020B0609030003000000" pitchFamily="49" charset="0"/>
              </a:rPr>
              <a:t>; patching some bytes</a:t>
            </a:r>
          </a:p>
          <a:p>
            <a:r>
              <a:rPr lang="en-US" dirty="0">
                <a:latin typeface="Inconsolata" panose="020B0609030003000000" pitchFamily="49" charset="0"/>
              </a:rPr>
              <a:t>; assembled with: `</a:t>
            </a:r>
            <a:r>
              <a:rPr lang="en-US" dirty="0" err="1">
                <a:latin typeface="Inconsolata" panose="020B0609030003000000" pitchFamily="49" charset="0"/>
              </a:rPr>
              <a:t>nasm</a:t>
            </a:r>
            <a:r>
              <a:rPr lang="en-US" dirty="0">
                <a:latin typeface="Inconsolata" panose="020B0609030003000000" pitchFamily="49" charset="0"/>
              </a:rPr>
              <a:t> -</a:t>
            </a:r>
            <a:r>
              <a:rPr lang="en-US" dirty="0" err="1">
                <a:latin typeface="Inconsolata" panose="020B0609030003000000" pitchFamily="49" charset="0"/>
              </a:rPr>
              <a:t>fbin</a:t>
            </a:r>
            <a:r>
              <a:rPr lang="en-US" dirty="0">
                <a:latin typeface="Inconsolata" panose="020B0609030003000000" pitchFamily="49" charset="0"/>
              </a:rPr>
              <a:t> -o patch.com patch.asm`</a:t>
            </a:r>
          </a:p>
          <a:p>
            <a:endParaRPr lang="en-US" dirty="0">
              <a:latin typeface="Inconsolata" panose="020B0609030003000000" pitchFamily="49" charset="0"/>
            </a:endParaRPr>
          </a:p>
          <a:p>
            <a:r>
              <a:rPr lang="en-US" dirty="0">
                <a:latin typeface="Inconsolata" panose="020B0609030003000000" pitchFamily="49" charset="0"/>
              </a:rPr>
              <a:t>    org  0x100           ; .com files always start 256 bytes into the segment</a:t>
            </a:r>
          </a:p>
          <a:p>
            <a:endParaRPr lang="en-US" dirty="0">
              <a:latin typeface="Inconsolata" panose="020B0609030003000000" pitchFamily="49" charset="0"/>
            </a:endParaRPr>
          </a:p>
          <a:p>
            <a:r>
              <a:rPr lang="en-US" dirty="0">
                <a:latin typeface="Inconsolata" panose="020B0609030003000000" pitchFamily="49" charset="0"/>
              </a:rPr>
              <a:t>    mov  ax, 0x00</a:t>
            </a:r>
          </a:p>
          <a:p>
            <a:endParaRPr lang="en-US" dirty="0">
              <a:latin typeface="Inconsolata" panose="020B0609030003000000" pitchFamily="49" charset="0"/>
            </a:endParaRPr>
          </a:p>
          <a:p>
            <a:r>
              <a:rPr lang="en-US" dirty="0">
                <a:latin typeface="Inconsolata" panose="020B0609030003000000" pitchFamily="49" charset="0"/>
              </a:rPr>
              <a:t>    mov  dx, msg         ; the address of or message in dx</a:t>
            </a:r>
          </a:p>
          <a:p>
            <a:r>
              <a:rPr lang="en-US" dirty="0">
                <a:latin typeface="Inconsolata" panose="020B0609030003000000" pitchFamily="49" charset="0"/>
              </a:rPr>
              <a:t>    mov  ah, 9           ; ah=9 - "print string" sub-function</a:t>
            </a:r>
          </a:p>
          <a:p>
            <a:r>
              <a:rPr lang="en-US" dirty="0">
                <a:latin typeface="Inconsolata" panose="020B0609030003000000" pitchFamily="49" charset="0"/>
              </a:rPr>
              <a:t>    int  0x21            ; call dos services</a:t>
            </a:r>
          </a:p>
          <a:p>
            <a:endParaRPr lang="en-US" dirty="0">
              <a:latin typeface="Inconsolata" panose="020B0609030003000000" pitchFamily="49" charset="0"/>
            </a:endParaRPr>
          </a:p>
          <a:p>
            <a:r>
              <a:rPr lang="en-US" dirty="0">
                <a:latin typeface="Inconsolata" panose="020B0609030003000000" pitchFamily="49" charset="0"/>
              </a:rPr>
              <a:t>    mov  dx, </a:t>
            </a:r>
            <a:r>
              <a:rPr lang="en-US" dirty="0" err="1">
                <a:latin typeface="Inconsolata" panose="020B0609030003000000" pitchFamily="49" charset="0"/>
              </a:rPr>
              <a:t>fname</a:t>
            </a:r>
            <a:r>
              <a:rPr lang="en-US" dirty="0">
                <a:latin typeface="Inconsolata" panose="020B0609030003000000" pitchFamily="49" charset="0"/>
              </a:rPr>
              <a:t>       ; open file to patch</a:t>
            </a:r>
          </a:p>
          <a:p>
            <a:r>
              <a:rPr lang="en-US" dirty="0">
                <a:latin typeface="Inconsolata" panose="020B0609030003000000" pitchFamily="49" charset="0"/>
              </a:rPr>
              <a:t>		…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2FC89D-7456-4479-9CFF-817B39EB20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Practical Applications of Assembly: Modification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45F3F3-28FD-4102-AEA1-22B36FE124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775692"/>
            <a:ext cx="7886700" cy="4371778"/>
          </a:xfrm>
        </p:spPr>
        <p:txBody>
          <a:bodyPr>
            <a:normAutofit/>
          </a:bodyPr>
          <a:lstStyle/>
          <a:p>
            <a:r>
              <a:rPr lang="en-US" sz="1600" dirty="0"/>
              <a:t>Modifying programs after-the-fact. (Or reverse-engineering them)</a:t>
            </a:r>
          </a:p>
          <a:p>
            <a:r>
              <a:rPr lang="en-US" sz="1600" dirty="0"/>
              <a:t>Legal “gray-area,” / “confusing-mess” but generally modification/reverse engineering is allowed. </a:t>
            </a:r>
            <a:r>
              <a:rPr lang="en-US" sz="1600" dirty="0" err="1"/>
              <a:t>Kinda</a:t>
            </a:r>
            <a:r>
              <a:rPr lang="en-US" sz="1600" dirty="0"/>
              <a:t>? (Section 1201, US Code 17 § 108, </a:t>
            </a:r>
            <a:r>
              <a:rPr lang="en-US" sz="1600" dirty="0" err="1"/>
              <a:t>etc</a:t>
            </a:r>
            <a:r>
              <a:rPr lang="en-US" sz="1600" dirty="0"/>
              <a:t>)</a:t>
            </a:r>
          </a:p>
          <a:p>
            <a:pPr lvl="1"/>
            <a:r>
              <a:rPr lang="en-US" sz="1200" dirty="0"/>
              <a:t>Removing copy protection in order to preserve/backup.</a:t>
            </a:r>
          </a:p>
          <a:p>
            <a:pPr lvl="1"/>
            <a:r>
              <a:rPr lang="en-US" sz="1200" b="1" dirty="0"/>
              <a:t>Librarians</a:t>
            </a:r>
            <a:r>
              <a:rPr lang="en-US" sz="1200" dirty="0"/>
              <a:t> and </a:t>
            </a:r>
            <a:r>
              <a:rPr lang="en-US" sz="1200" b="1" dirty="0"/>
              <a:t>preservationists</a:t>
            </a:r>
            <a:r>
              <a:rPr lang="en-US" sz="1200" dirty="0"/>
              <a:t> and “</a:t>
            </a:r>
            <a:r>
              <a:rPr lang="en-US" sz="1200" b="1" dirty="0"/>
              <a:t>pirates</a:t>
            </a:r>
            <a:r>
              <a:rPr lang="en-US" sz="1200" dirty="0"/>
              <a:t>” alike may all use/view/write assembly for this!</a:t>
            </a:r>
          </a:p>
          <a:p>
            <a:r>
              <a:rPr lang="en-US" sz="1600" dirty="0"/>
              <a:t>I patched (the freely distributed) Lost Vikings so it would avoid copy protection and use a different sound configuration (so I could run it in a browser emulator)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771A3C-69C6-49C3-81E0-092D5C72A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8C0A2-10A0-40F7-BAE1-3BE620EEA294}" type="slidenum">
              <a:rPr lang="en-US" smtClean="0"/>
              <a:t>18</a:t>
            </a:fld>
            <a:endParaRPr lang="en-US"/>
          </a:p>
        </p:txBody>
      </p:sp>
      <p:pic>
        <p:nvPicPr>
          <p:cNvPr id="3074" name="Picture 2" descr="https://ih1.redbubble.net/image.440353023.4832/flat,550x550,075,f.u4.jpg">
            <a:extLst>
              <a:ext uri="{FF2B5EF4-FFF2-40B4-BE49-F238E27FC236}">
                <a16:creationId xmlns:a16="http://schemas.microsoft.com/office/drawing/2014/main" id="{96A22EBA-D5C8-4576-A2F6-4A520A683A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5697" y="2820191"/>
            <a:ext cx="3230236" cy="2220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FF5C52A-F4E4-4444-999A-685C87E0A767}"/>
              </a:ext>
            </a:extLst>
          </p:cNvPr>
          <p:cNvCxnSpPr/>
          <p:nvPr/>
        </p:nvCxnSpPr>
        <p:spPr>
          <a:xfrm>
            <a:off x="300147" y="2670701"/>
            <a:ext cx="8515786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hought Bubble: Cloud 11">
            <a:extLst>
              <a:ext uri="{FF2B5EF4-FFF2-40B4-BE49-F238E27FC236}">
                <a16:creationId xmlns:a16="http://schemas.microsoft.com/office/drawing/2014/main" id="{113A57A9-C348-4739-976B-53E7AB9C31CF}"/>
              </a:ext>
            </a:extLst>
          </p:cNvPr>
          <p:cNvSpPr/>
          <p:nvPr/>
        </p:nvSpPr>
        <p:spPr>
          <a:xfrm>
            <a:off x="6062686" y="2526939"/>
            <a:ext cx="2631518" cy="1682967"/>
          </a:xfrm>
          <a:prstGeom prst="cloudCallout">
            <a:avLst>
              <a:gd name="adj1" fmla="val -66480"/>
              <a:gd name="adj2" fmla="val -46357"/>
            </a:avLst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  <a:tileRect/>
          </a:gradFill>
          <a:ln w="31750">
            <a:solidFill>
              <a:srgbClr val="98399D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 dirty="0"/>
              <a:t>Don’t arrest me </a:t>
            </a:r>
            <a:r>
              <a:rPr lang="en-US" sz="1800" dirty="0" err="1"/>
              <a:t>plz</a:t>
            </a:r>
            <a:endParaRPr lang="en-US" sz="1800" b="1" i="1" dirty="0"/>
          </a:p>
        </p:txBody>
      </p:sp>
    </p:spTree>
    <p:extLst>
      <p:ext uri="{BB962C8B-B14F-4D97-AF65-F5344CB8AC3E}">
        <p14:creationId xmlns:p14="http://schemas.microsoft.com/office/powerpoint/2010/main" val="2658295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3" grpId="0" build="p"/>
      <p:bldP spid="1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75CAB7-AD69-4880-920C-F8DE410FD5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200" dirty="0"/>
              <a:t>Practical Applications of Assembly: Debugging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3BE6B2-8DC3-4383-A37E-D27280938A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Programs written in C, </a:t>
            </a:r>
            <a:r>
              <a:rPr lang="en-US" dirty="0" err="1"/>
              <a:t>etc</a:t>
            </a:r>
            <a:r>
              <a:rPr lang="en-US" dirty="0"/>
              <a:t> are generally translated into assembly. </a:t>
            </a:r>
          </a:p>
          <a:p>
            <a:pPr lvl="1"/>
            <a:r>
              <a:rPr lang="en-US" dirty="0"/>
              <a:t>And then into machine code.</a:t>
            </a:r>
          </a:p>
          <a:p>
            <a:r>
              <a:rPr lang="en-US" dirty="0"/>
              <a:t>Or you can look at the machine code of programs and get an assembly code listing.</a:t>
            </a:r>
          </a:p>
          <a:p>
            <a:pPr lvl="1"/>
            <a:r>
              <a:rPr lang="en-US" dirty="0"/>
              <a:t>And step through the program one instruction at a time.</a:t>
            </a:r>
          </a:p>
          <a:p>
            <a:r>
              <a:rPr lang="en-US" dirty="0"/>
              <a:t>When programs crash (sometimes programs you don’t have the code for) you can look at the assembly code and assess.</a:t>
            </a:r>
          </a:p>
          <a:p>
            <a:endParaRPr lang="en-US" dirty="0"/>
          </a:p>
          <a:p>
            <a:r>
              <a:rPr lang="en-US" dirty="0"/>
              <a:t>Programs exist to help you (</a:t>
            </a:r>
            <a:r>
              <a:rPr lang="en-US" dirty="0" err="1"/>
              <a:t>gdb</a:t>
            </a:r>
            <a:r>
              <a:rPr lang="en-US" dirty="0"/>
              <a:t>, IDA Pro, </a:t>
            </a:r>
            <a:r>
              <a:rPr lang="en-US" dirty="0" err="1"/>
              <a:t>radare</a:t>
            </a:r>
            <a:r>
              <a:rPr lang="en-US" dirty="0"/>
              <a:t>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In CS 449 you will apply this knowledge (using </a:t>
            </a:r>
            <a:r>
              <a:rPr lang="en-US" dirty="0" err="1"/>
              <a:t>gdb</a:t>
            </a:r>
            <a:r>
              <a:rPr lang="en-US" dirty="0"/>
              <a:t>).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A774B3-0868-44F2-982D-C596DDAC9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8C0A2-10A0-40F7-BAE1-3BE620EEA29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780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D9E45F-5B72-44E5-9154-43BD0F054A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E940C2-6CBD-4F39-9176-18CE5EE9D9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895350"/>
            <a:ext cx="7886700" cy="4577090"/>
          </a:xfrm>
        </p:spPr>
        <p:txBody>
          <a:bodyPr>
            <a:normAutofit/>
          </a:bodyPr>
          <a:lstStyle/>
          <a:p>
            <a:r>
              <a:rPr lang="en-US" dirty="0"/>
              <a:t>The role of any introductory CS course is to </a:t>
            </a:r>
            <a:r>
              <a:rPr lang="en-US" i="1" dirty="0"/>
              <a:t>demystify</a:t>
            </a:r>
            <a:r>
              <a:rPr lang="en-US" dirty="0"/>
              <a:t> computation.</a:t>
            </a:r>
          </a:p>
          <a:p>
            <a:r>
              <a:rPr lang="en-US" dirty="0"/>
              <a:t>In the case of CS0447, we want to examine </a:t>
            </a:r>
            <a:r>
              <a:rPr lang="en-US" i="1" dirty="0"/>
              <a:t>the processor </a:t>
            </a:r>
            <a:r>
              <a:rPr lang="en-US" dirty="0"/>
              <a:t>and how it runs programs. (CS0449 then looks at </a:t>
            </a:r>
            <a:r>
              <a:rPr lang="en-US" i="1" dirty="0"/>
              <a:t>the programs</a:t>
            </a:r>
            <a:r>
              <a:rPr lang="en-US" dirty="0"/>
              <a:t>.)</a:t>
            </a:r>
          </a:p>
          <a:p>
            <a:r>
              <a:rPr lang="en-US" dirty="0"/>
              <a:t>Topics:</a:t>
            </a:r>
          </a:p>
          <a:p>
            <a:pPr lvl="1"/>
            <a:r>
              <a:rPr lang="en-US" dirty="0"/>
              <a:t>Data representation</a:t>
            </a:r>
          </a:p>
          <a:p>
            <a:pPr lvl="1"/>
            <a:r>
              <a:rPr lang="en-US" dirty="0"/>
              <a:t>Memory organization</a:t>
            </a:r>
          </a:p>
          <a:p>
            <a:pPr lvl="1"/>
            <a:r>
              <a:rPr lang="en-US" dirty="0"/>
              <a:t>How programs are executed</a:t>
            </a:r>
          </a:p>
          <a:p>
            <a:pPr lvl="1"/>
            <a:r>
              <a:rPr lang="en-US" dirty="0"/>
              <a:t>Program conventions (call stack, function calls, system calls)</a:t>
            </a:r>
          </a:p>
          <a:p>
            <a:r>
              <a:rPr lang="en-US" dirty="0"/>
              <a:t>Skills:</a:t>
            </a:r>
          </a:p>
          <a:p>
            <a:pPr lvl="1"/>
            <a:r>
              <a:rPr lang="en-US" dirty="0"/>
              <a:t>Understanding common bases (binary, hex,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Logical operations</a:t>
            </a:r>
          </a:p>
          <a:p>
            <a:pPr lvl="1"/>
            <a:r>
              <a:rPr lang="en-US" dirty="0"/>
              <a:t>Reading logic diagrams</a:t>
            </a:r>
          </a:p>
          <a:p>
            <a:pPr lvl="1"/>
            <a:r>
              <a:rPr lang="en-US" dirty="0"/>
              <a:t>Assembly language (reading, writing, debugging!)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21E53A-183C-496D-81CE-1E327CB17F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8C0A2-10A0-40F7-BAE1-3BE620EEA29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4219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20CE72-65E3-45B0-B678-9B9A5D7262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Time…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03E094-035F-4BD9-9A31-E6593DF337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will look at data representations!</a:t>
            </a:r>
          </a:p>
          <a:p>
            <a:endParaRPr lang="en-US" dirty="0"/>
          </a:p>
          <a:p>
            <a:r>
              <a:rPr lang="en-US" dirty="0"/>
              <a:t>How do computers store different types of data?</a:t>
            </a:r>
          </a:p>
          <a:p>
            <a:pPr lvl="1"/>
            <a:r>
              <a:rPr lang="en-US" dirty="0"/>
              <a:t>Numbers</a:t>
            </a:r>
          </a:p>
          <a:p>
            <a:pPr lvl="1"/>
            <a:r>
              <a:rPr lang="en-US" dirty="0"/>
              <a:t>Letters??</a:t>
            </a:r>
          </a:p>
          <a:p>
            <a:pPr lvl="1"/>
            <a:r>
              <a:rPr lang="en-US" dirty="0"/>
              <a:t>Color/Images??</a:t>
            </a:r>
          </a:p>
          <a:p>
            <a:pPr lvl="1"/>
            <a:endParaRPr lang="en-US" dirty="0"/>
          </a:p>
          <a:p>
            <a:r>
              <a:rPr lang="en-US" dirty="0"/>
              <a:t>And look at different numeric bases.</a:t>
            </a:r>
          </a:p>
          <a:p>
            <a:pPr lvl="1"/>
            <a:r>
              <a:rPr lang="en-US" dirty="0"/>
              <a:t>Decimal (our comfort zone)</a:t>
            </a:r>
          </a:p>
          <a:p>
            <a:pPr lvl="1"/>
            <a:r>
              <a:rPr lang="en-US" dirty="0"/>
              <a:t>Binary</a:t>
            </a:r>
          </a:p>
          <a:p>
            <a:pPr lvl="1"/>
            <a:r>
              <a:rPr lang="en-US" dirty="0"/>
              <a:t>Octal??</a:t>
            </a:r>
          </a:p>
          <a:p>
            <a:pPr lvl="1"/>
            <a:r>
              <a:rPr lang="en-US" dirty="0"/>
              <a:t>Hexadecimal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12D9F2-7A75-467C-9E7A-CD69E08C9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8C0A2-10A0-40F7-BAE1-3BE620EEA29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9779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EF4088A-1EEC-4DFB-A2F7-433D71F3A9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does CS0447 fit?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86D802B-0716-4531-90EB-98FC08E20FD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6550" y="885825"/>
            <a:ext cx="4763159" cy="4719237"/>
          </a:xfrm>
        </p:spPr>
        <p:txBody>
          <a:bodyPr>
            <a:normAutofit/>
          </a:bodyPr>
          <a:lstStyle/>
          <a:p>
            <a:r>
              <a:rPr lang="en-US" dirty="0"/>
              <a:t>The “hardware-software” interface.</a:t>
            </a:r>
          </a:p>
          <a:p>
            <a:r>
              <a:rPr lang="en-US" dirty="0"/>
              <a:t>Where CS and EE overlap.</a:t>
            </a:r>
          </a:p>
          <a:p>
            <a:r>
              <a:rPr lang="en-US" dirty="0"/>
              <a:t>Each layer is affected by the layer above and below.</a:t>
            </a:r>
          </a:p>
          <a:p>
            <a:r>
              <a:rPr lang="en-US" dirty="0"/>
              <a:t>Often the higher layers are </a:t>
            </a:r>
            <a:r>
              <a:rPr lang="en-US" i="1" dirty="0"/>
              <a:t>abstractions </a:t>
            </a:r>
            <a:r>
              <a:rPr lang="en-US" dirty="0"/>
              <a:t>of the lower.</a:t>
            </a:r>
          </a:p>
          <a:p>
            <a:r>
              <a:rPr lang="en-US" dirty="0"/>
              <a:t>ISA: </a:t>
            </a:r>
            <a:r>
              <a:rPr lang="en-US" b="1" dirty="0"/>
              <a:t>Instruction Set Architecture</a:t>
            </a:r>
          </a:p>
          <a:p>
            <a:pPr lvl="1"/>
            <a:r>
              <a:rPr lang="en-US" dirty="0"/>
              <a:t>A programmer’s interface to the computer hardware.</a:t>
            </a:r>
          </a:p>
          <a:p>
            <a:r>
              <a:rPr lang="en-US" dirty="0"/>
              <a:t>Logic Design: (CPU design,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“how we make rocks do stuff”</a:t>
            </a:r>
          </a:p>
          <a:p>
            <a:pPr lvl="1"/>
            <a:r>
              <a:rPr lang="en-US" dirty="0"/>
              <a:t>Processors: do lots of things with math.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006214A5-8866-4F82-B52A-A506969E9F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6612689"/>
              </p:ext>
            </p:extLst>
          </p:nvPr>
        </p:nvGraphicFramePr>
        <p:xfrm>
          <a:off x="5756046" y="1120751"/>
          <a:ext cx="3026750" cy="402671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026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75097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Computational Theory</a:t>
                      </a:r>
                    </a:p>
                  </a:txBody>
                  <a:tcPr>
                    <a:solidFill>
                      <a:srgbClr val="5997C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5097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Algorithm Design</a:t>
                      </a:r>
                    </a:p>
                  </a:txBody>
                  <a:tcPr>
                    <a:solidFill>
                      <a:srgbClr val="78AAD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5097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Applications</a:t>
                      </a:r>
                    </a:p>
                  </a:txBody>
                  <a:tcPr>
                    <a:solidFill>
                      <a:srgbClr val="9BC2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5097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Operating Systems</a:t>
                      </a:r>
                    </a:p>
                  </a:txBody>
                  <a:tcPr>
                    <a:solidFill>
                      <a:srgbClr val="BBD5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5097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ISA</a:t>
                      </a:r>
                    </a:p>
                  </a:txBody>
                  <a:tcPr>
                    <a:solidFill>
                      <a:srgbClr val="D4DC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75097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Logic Design</a:t>
                      </a:r>
                    </a:p>
                  </a:txBody>
                  <a:tcPr>
                    <a:solidFill>
                      <a:srgbClr val="E1B7B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75097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Electrical Design</a:t>
                      </a:r>
                    </a:p>
                  </a:txBody>
                  <a:tcPr>
                    <a:solidFill>
                      <a:srgbClr val="D9757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75097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/>
                        <a:t>Physics</a:t>
                      </a:r>
                    </a:p>
                  </a:txBody>
                  <a:tcPr>
                    <a:solidFill>
                      <a:srgbClr val="CE414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9A965F66-6793-4AA3-9E19-AFCA8DEA4C89}"/>
              </a:ext>
            </a:extLst>
          </p:cNvPr>
          <p:cNvSpPr txBox="1"/>
          <p:nvPr/>
        </p:nvSpPr>
        <p:spPr>
          <a:xfrm rot="5400000">
            <a:off x="6797131" y="3019761"/>
            <a:ext cx="41981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more abstract      more concrete</a:t>
            </a:r>
          </a:p>
        </p:txBody>
      </p:sp>
      <p:sp>
        <p:nvSpPr>
          <p:cNvPr id="9" name="Shape 127">
            <a:extLst>
              <a:ext uri="{FF2B5EF4-FFF2-40B4-BE49-F238E27FC236}">
                <a16:creationId xmlns:a16="http://schemas.microsoft.com/office/drawing/2014/main" id="{49E7E865-8196-4869-8E23-6ED2AD3903E2}"/>
              </a:ext>
            </a:extLst>
          </p:cNvPr>
          <p:cNvSpPr/>
          <p:nvPr/>
        </p:nvSpPr>
        <p:spPr>
          <a:xfrm>
            <a:off x="5756046" y="3219816"/>
            <a:ext cx="3026500" cy="987900"/>
          </a:xfrm>
          <a:prstGeom prst="ellipse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6" tIns="91426" rIns="91426" bIns="91426" anchor="ctr" anchorCtr="0">
            <a:noAutofit/>
          </a:bodyPr>
          <a:lstStyle/>
          <a:p>
            <a:endParaRPr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D58D92A-96C4-4485-9796-3AD03F17DFB3}"/>
              </a:ext>
            </a:extLst>
          </p:cNvPr>
          <p:cNvSpPr txBox="1"/>
          <p:nvPr/>
        </p:nvSpPr>
        <p:spPr>
          <a:xfrm rot="16200000">
            <a:off x="5225090" y="3513710"/>
            <a:ext cx="6453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447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E0ACED-08F6-4D5D-8E3C-C605E371DFF6}"/>
              </a:ext>
            </a:extLst>
          </p:cNvPr>
          <p:cNvSpPr txBox="1"/>
          <p:nvPr/>
        </p:nvSpPr>
        <p:spPr>
          <a:xfrm rot="16200000">
            <a:off x="5231518" y="2808643"/>
            <a:ext cx="645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449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FFA6F08-97CF-4F3F-8ABD-A02EAE907B49}"/>
              </a:ext>
            </a:extLst>
          </p:cNvPr>
          <p:cNvSpPr txBox="1"/>
          <p:nvPr/>
        </p:nvSpPr>
        <p:spPr>
          <a:xfrm rot="16200000">
            <a:off x="5233308" y="2310896"/>
            <a:ext cx="645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401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D7EC531-0A38-4020-B931-3B141CB754B5}"/>
              </a:ext>
            </a:extLst>
          </p:cNvPr>
          <p:cNvSpPr txBox="1"/>
          <p:nvPr/>
        </p:nvSpPr>
        <p:spPr>
          <a:xfrm rot="16200000">
            <a:off x="5225090" y="1835510"/>
            <a:ext cx="645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445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E9671D5-57CE-4E4A-B700-E8B45746A17F}"/>
              </a:ext>
            </a:extLst>
          </p:cNvPr>
          <p:cNvSpPr txBox="1"/>
          <p:nvPr/>
        </p:nvSpPr>
        <p:spPr>
          <a:xfrm rot="16200000">
            <a:off x="5173742" y="1223189"/>
            <a:ext cx="7480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1502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32580C9-975A-4CFD-BBD3-353F3A0B93DB}"/>
              </a:ext>
            </a:extLst>
          </p:cNvPr>
          <p:cNvSpPr txBox="1"/>
          <p:nvPr/>
        </p:nvSpPr>
        <p:spPr>
          <a:xfrm rot="16200000">
            <a:off x="5134988" y="4114502"/>
            <a:ext cx="5793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ECE 257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7CD983AC-7504-4574-AD5E-8CEF138C1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8C0A2-10A0-40F7-BAE1-3BE620EEA29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9010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D6148B-A842-4159-9E22-A763359A9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129BAF-36DB-4C9C-8EE3-0121E56DDC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895350"/>
            <a:ext cx="8131442" cy="451822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Learning Assembly!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“Unlearning” Java</a:t>
            </a:r>
          </a:p>
          <a:p>
            <a:pPr lvl="1"/>
            <a:r>
              <a:rPr lang="en-US" dirty="0"/>
              <a:t>Java is at higher a level, and thus abstracts a lot.</a:t>
            </a:r>
          </a:p>
          <a:p>
            <a:pPr lvl="1"/>
            <a:r>
              <a:rPr lang="en-US" dirty="0"/>
              <a:t>We now get to learn what we’ve taken for granted!</a:t>
            </a:r>
          </a:p>
          <a:p>
            <a:pPr marL="342900" lvl="1" indent="0">
              <a:buNone/>
            </a:pPr>
            <a:endParaRPr lang="en-US" dirty="0"/>
          </a:p>
          <a:p>
            <a:r>
              <a:rPr lang="en-US" dirty="0"/>
              <a:t>“Learning assembly is like a car mechanic learning how an engine runs”</a:t>
            </a:r>
          </a:p>
          <a:p>
            <a:pPr lvl="1"/>
            <a:r>
              <a:rPr lang="en-US" dirty="0"/>
              <a:t>A “normal” person doesn’t need to know this…</a:t>
            </a:r>
          </a:p>
          <a:p>
            <a:pPr lvl="1"/>
            <a:r>
              <a:rPr lang="en-US" dirty="0"/>
              <a:t>But we’re not normal, are we…</a:t>
            </a:r>
          </a:p>
          <a:p>
            <a:pPr lvl="1"/>
            <a:endParaRPr lang="en-US" dirty="0"/>
          </a:p>
          <a:p>
            <a:r>
              <a:rPr lang="en-US" dirty="0"/>
              <a:t>It’s fun to take things apart sometimes… so, let’s take apart a computer.</a:t>
            </a:r>
          </a:p>
          <a:p>
            <a:pPr lvl="1"/>
            <a:r>
              <a:rPr lang="en-US" dirty="0"/>
              <a:t>And then put it back together again.	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16E278-E23E-4961-9A53-5BA610C6B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8C0A2-10A0-40F7-BAE1-3BE620EEA29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7477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75157E-F6AB-480E-B888-AFB786139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Classes of Computer: Embedded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FFE4CF-C7FC-4A29-912A-3B95501EAB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385" y="895350"/>
            <a:ext cx="8135596" cy="4718548"/>
          </a:xfrm>
        </p:spPr>
        <p:txBody>
          <a:bodyPr/>
          <a:lstStyle/>
          <a:p>
            <a:r>
              <a:rPr lang="en-US" dirty="0"/>
              <a:t>“</a:t>
            </a:r>
            <a:r>
              <a:rPr lang="en-US" b="1" dirty="0"/>
              <a:t>Microcontrollers</a:t>
            </a:r>
            <a:r>
              <a:rPr lang="en-US" dirty="0"/>
              <a:t>”</a:t>
            </a:r>
          </a:p>
          <a:p>
            <a:r>
              <a:rPr lang="en-US" dirty="0"/>
              <a:t>8-bit and 16-bit architectures</a:t>
            </a:r>
          </a:p>
          <a:p>
            <a:pPr lvl="1"/>
            <a:r>
              <a:rPr lang="en-US" dirty="0"/>
              <a:t>Still VERY common</a:t>
            </a:r>
          </a:p>
          <a:p>
            <a:r>
              <a:rPr lang="en-US" dirty="0"/>
              <a:t>As little as </a:t>
            </a:r>
            <a:r>
              <a:rPr lang="en-US" i="1" dirty="0"/>
              <a:t>32 bytes </a:t>
            </a:r>
            <a:r>
              <a:rPr lang="en-US" dirty="0"/>
              <a:t>of memory</a:t>
            </a:r>
          </a:p>
          <a:p>
            <a:r>
              <a:rPr lang="en-US" dirty="0"/>
              <a:t>Generally runs a single program</a:t>
            </a:r>
          </a:p>
          <a:p>
            <a:r>
              <a:rPr lang="en-US" dirty="0"/>
              <a:t>Low-power, low-cost, small</a:t>
            </a:r>
          </a:p>
          <a:p>
            <a:pPr lvl="1"/>
            <a:r>
              <a:rPr lang="en-US" dirty="0"/>
              <a:t>Mass-produced</a:t>
            </a:r>
          </a:p>
          <a:p>
            <a:r>
              <a:rPr lang="en-US" dirty="0"/>
              <a:t>More common every day</a:t>
            </a:r>
          </a:p>
          <a:p>
            <a:pPr lvl="1"/>
            <a:r>
              <a:rPr lang="en-US" dirty="0"/>
              <a:t>Most computers are embedded systems</a:t>
            </a:r>
          </a:p>
          <a:p>
            <a:pPr lvl="1"/>
            <a:r>
              <a:rPr lang="en-US" dirty="0"/>
              <a:t>Internet-of-things</a:t>
            </a:r>
          </a:p>
          <a:p>
            <a:pPr lvl="1"/>
            <a:r>
              <a:rPr lang="en-US" dirty="0"/>
              <a:t>A person can now hack your lightbulb</a:t>
            </a:r>
          </a:p>
          <a:p>
            <a:pPr lvl="2"/>
            <a:r>
              <a:rPr lang="en-US" dirty="0"/>
              <a:t>“What a stupid future”</a:t>
            </a:r>
          </a:p>
          <a:p>
            <a:pPr lvl="2"/>
            <a:r>
              <a:rPr lang="en-US" dirty="0"/>
              <a:t>Unless we get it right, I guess.</a:t>
            </a:r>
          </a:p>
        </p:txBody>
      </p:sp>
      <p:pic>
        <p:nvPicPr>
          <p:cNvPr id="5" name="Picture 2" descr="mage result for esp32">
            <a:extLst>
              <a:ext uri="{FF2B5EF4-FFF2-40B4-BE49-F238E27FC236}">
                <a16:creationId xmlns:a16="http://schemas.microsoft.com/office/drawing/2014/main" id="{A81DEAF2-7BC7-4501-A6F7-5184BD45D9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0293" y="1725912"/>
            <a:ext cx="2350048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Shape 135" descr="Image result for attiny">
            <a:extLst>
              <a:ext uri="{FF2B5EF4-FFF2-40B4-BE49-F238E27FC236}">
                <a16:creationId xmlns:a16="http://schemas.microsoft.com/office/drawing/2014/main" id="{07B48F00-D705-4A72-AF3C-3F5E892D4A40}"/>
              </a:ext>
            </a:extLst>
          </p:cNvPr>
          <p:cNvPicPr preferRelativeResize="0"/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</a:blip>
          <a:srcRect l="19780" t="6569" r="19786" b="2180"/>
          <a:stretch/>
        </p:blipFill>
        <p:spPr>
          <a:xfrm>
            <a:off x="6829124" y="945028"/>
            <a:ext cx="1844857" cy="2089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137" descr="Image result for arduino">
            <a:extLst>
              <a:ext uri="{FF2B5EF4-FFF2-40B4-BE49-F238E27FC236}">
                <a16:creationId xmlns:a16="http://schemas.microsoft.com/office/drawing/2014/main" id="{AF309EBF-5415-4972-9C01-B1D75E70F81D}"/>
              </a:ext>
            </a:extLst>
          </p:cNvPr>
          <p:cNvPicPr preferRelativeResize="0"/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</a:blip>
          <a:stretch>
            <a:fillRect/>
          </a:stretch>
        </p:blipFill>
        <p:spPr>
          <a:xfrm>
            <a:off x="6097206" y="3345366"/>
            <a:ext cx="2785576" cy="1949899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6007A7-CD8D-4B48-B788-F55D9EAFB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8C0A2-10A0-40F7-BAE1-3BE620EEA29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9675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75157E-F6AB-480E-B888-AFB786139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Classes of Computer: Consumer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FFE4CF-C7FC-4A29-912A-3B95501EAB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385" y="895350"/>
            <a:ext cx="8135596" cy="4718548"/>
          </a:xfrm>
        </p:spPr>
        <p:txBody>
          <a:bodyPr/>
          <a:lstStyle/>
          <a:p>
            <a:r>
              <a:rPr lang="en-US" dirty="0"/>
              <a:t>“</a:t>
            </a:r>
            <a:r>
              <a:rPr lang="en-US" b="1" dirty="0"/>
              <a:t>Desktop</a:t>
            </a:r>
            <a:r>
              <a:rPr lang="en-US" dirty="0"/>
              <a:t>” but also “</a:t>
            </a:r>
            <a:r>
              <a:rPr lang="en-US" b="1" dirty="0"/>
              <a:t>Mobile</a:t>
            </a:r>
            <a:r>
              <a:rPr lang="en-US" dirty="0"/>
              <a:t>”</a:t>
            </a:r>
          </a:p>
          <a:p>
            <a:r>
              <a:rPr lang="en-US" dirty="0"/>
              <a:t>1-8 cores, 32 or 64-bit architectures</a:t>
            </a:r>
          </a:p>
          <a:p>
            <a:r>
              <a:rPr lang="en-US" dirty="0"/>
              <a:t>GB of memory with GB/TB of storage</a:t>
            </a:r>
          </a:p>
          <a:p>
            <a:r>
              <a:rPr lang="en-US" b="1" dirty="0"/>
              <a:t>Multitasking</a:t>
            </a:r>
            <a:r>
              <a:rPr lang="en-US" dirty="0"/>
              <a:t> operating systems</a:t>
            </a:r>
          </a:p>
          <a:p>
            <a:r>
              <a:rPr lang="en-US" dirty="0"/>
              <a:t>Focused on real-time</a:t>
            </a:r>
            <a:br>
              <a:rPr lang="en-US" dirty="0"/>
            </a:br>
            <a:r>
              <a:rPr lang="en-US" dirty="0"/>
              <a:t>interactivity (browsers, games</a:t>
            </a:r>
            <a:br>
              <a:rPr lang="en-US" dirty="0"/>
            </a:br>
            <a:r>
              <a:rPr lang="en-US" dirty="0"/>
              <a:t>PowerPoint,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Do we live in a “Post-PC”</a:t>
            </a:r>
            <a:br>
              <a:rPr lang="en-US" dirty="0"/>
            </a:br>
            <a:r>
              <a:rPr lang="en-US" dirty="0"/>
              <a:t>world?</a:t>
            </a:r>
          </a:p>
          <a:p>
            <a:endParaRPr lang="en-US" dirty="0"/>
          </a:p>
        </p:txBody>
      </p:sp>
      <p:pic>
        <p:nvPicPr>
          <p:cNvPr id="7" name="Shape 143" descr="Image result for tablet">
            <a:extLst>
              <a:ext uri="{FF2B5EF4-FFF2-40B4-BE49-F238E27FC236}">
                <a16:creationId xmlns:a16="http://schemas.microsoft.com/office/drawing/2014/main" id="{B9790075-6F1F-4CCD-8B07-EE0AF7479CF0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926564" y="2984301"/>
            <a:ext cx="2028976" cy="114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Shape 144" descr="Image result for modern desktop PC">
            <a:extLst>
              <a:ext uri="{FF2B5EF4-FFF2-40B4-BE49-F238E27FC236}">
                <a16:creationId xmlns:a16="http://schemas.microsoft.com/office/drawing/2014/main" id="{5BD6F657-DDDF-483F-BA91-F011E2E7DED2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6814" y="3601191"/>
            <a:ext cx="2720850" cy="199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Shape 145" descr="Image result for modern PC">
            <a:extLst>
              <a:ext uri="{FF2B5EF4-FFF2-40B4-BE49-F238E27FC236}">
                <a16:creationId xmlns:a16="http://schemas.microsoft.com/office/drawing/2014/main" id="{3427530A-6080-4234-9FDA-B25279049C95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7175" y="1126379"/>
            <a:ext cx="2923974" cy="1949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Shape 149" descr="Image result for iphone">
            <a:extLst>
              <a:ext uri="{FF2B5EF4-FFF2-40B4-BE49-F238E27FC236}">
                <a16:creationId xmlns:a16="http://schemas.microsoft.com/office/drawing/2014/main" id="{A75A655B-2DBD-4169-820A-531DF0E8470D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02218" y="3506028"/>
            <a:ext cx="1936949" cy="150652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86B612C7-E308-4B5A-B2FD-B8567C5C87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8C0A2-10A0-40F7-BAE1-3BE620EEA29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5095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75157E-F6AB-480E-B888-AFB786139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Classes of Computer: Server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FFE4CF-C7FC-4A29-912A-3B95501EAB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8385" y="895350"/>
            <a:ext cx="8135596" cy="4718548"/>
          </a:xfrm>
        </p:spPr>
        <p:txBody>
          <a:bodyPr/>
          <a:lstStyle/>
          <a:p>
            <a:r>
              <a:rPr lang="en-US" dirty="0"/>
              <a:t>“</a:t>
            </a:r>
            <a:r>
              <a:rPr lang="en-US" b="1" dirty="0"/>
              <a:t>Servers</a:t>
            </a:r>
            <a:r>
              <a:rPr lang="en-US" dirty="0"/>
              <a:t>”, “</a:t>
            </a:r>
            <a:r>
              <a:rPr lang="en-US" b="1" dirty="0"/>
              <a:t>Mainframes</a:t>
            </a:r>
            <a:r>
              <a:rPr lang="en-US" dirty="0"/>
              <a:t>”, “</a:t>
            </a:r>
            <a:r>
              <a:rPr lang="en-US" b="1" dirty="0"/>
              <a:t>Racks</a:t>
            </a:r>
            <a:r>
              <a:rPr lang="en-US" dirty="0"/>
              <a:t>”</a:t>
            </a:r>
          </a:p>
          <a:p>
            <a:r>
              <a:rPr lang="en-US" dirty="0"/>
              <a:t>12+ cores, multiprocessors</a:t>
            </a:r>
          </a:p>
          <a:p>
            <a:r>
              <a:rPr lang="en-US" dirty="0"/>
              <a:t>128+GB of memory, storage systems</a:t>
            </a:r>
          </a:p>
          <a:p>
            <a:r>
              <a:rPr lang="en-US" dirty="0"/>
              <a:t>Very fast networking.</a:t>
            </a:r>
          </a:p>
          <a:p>
            <a:r>
              <a:rPr lang="en-US" dirty="0"/>
              <a:t>Focused on real-time</a:t>
            </a:r>
            <a:br>
              <a:rPr lang="en-US" dirty="0"/>
            </a:br>
            <a:r>
              <a:rPr lang="en-US" dirty="0"/>
              <a:t>data delivery (websites, video</a:t>
            </a:r>
            <a:br>
              <a:rPr lang="en-US" dirty="0"/>
            </a:br>
            <a:r>
              <a:rPr lang="en-US" dirty="0"/>
              <a:t>game servers, banking…)</a:t>
            </a:r>
          </a:p>
          <a:p>
            <a:r>
              <a:rPr lang="en-US" dirty="0"/>
              <a:t>Design goals: redundancy (reliability),</a:t>
            </a:r>
            <a:br>
              <a:rPr lang="en-US" dirty="0"/>
            </a:br>
            <a:r>
              <a:rPr lang="en-US" dirty="0"/>
              <a:t>hot-</a:t>
            </a:r>
            <a:r>
              <a:rPr lang="en-US" dirty="0" err="1"/>
              <a:t>swappability</a:t>
            </a:r>
            <a:r>
              <a:rPr lang="en-US" dirty="0"/>
              <a:t>, availability.</a:t>
            </a:r>
          </a:p>
          <a:p>
            <a:pPr lvl="1"/>
            <a:r>
              <a:rPr lang="en-US" dirty="0"/>
              <a:t>Power and cooling become </a:t>
            </a:r>
            <a:r>
              <a:rPr lang="en-US" i="1" dirty="0"/>
              <a:t>huge</a:t>
            </a:r>
            <a:r>
              <a:rPr lang="en-US" dirty="0"/>
              <a:t> concerns</a:t>
            </a:r>
          </a:p>
          <a:p>
            <a:r>
              <a:rPr lang="en-US" dirty="0"/>
              <a:t>Goal: 100% uptime!</a:t>
            </a:r>
          </a:p>
          <a:p>
            <a:pPr lvl="1"/>
            <a:r>
              <a:rPr lang="en-US" dirty="0"/>
              <a:t>Is that possible?</a:t>
            </a:r>
          </a:p>
          <a:p>
            <a:endParaRPr lang="en-US" dirty="0"/>
          </a:p>
        </p:txBody>
      </p:sp>
      <p:pic>
        <p:nvPicPr>
          <p:cNvPr id="7" name="Shape 160" descr="Image result for server rack">
            <a:extLst>
              <a:ext uri="{FF2B5EF4-FFF2-40B4-BE49-F238E27FC236}">
                <a16:creationId xmlns:a16="http://schemas.microsoft.com/office/drawing/2014/main" id="{0FA60FA2-1BE0-439B-8CEE-D9C91E569DCF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706695" y="947210"/>
            <a:ext cx="3219175" cy="111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Shape 154" descr="Image result for server small">
            <a:extLst>
              <a:ext uri="{FF2B5EF4-FFF2-40B4-BE49-F238E27FC236}">
                <a16:creationId xmlns:a16="http://schemas.microsoft.com/office/drawing/2014/main" id="{3A3A85A8-A105-4A17-9B1D-0E68D73D97B5}"/>
              </a:ext>
            </a:extLst>
          </p:cNvPr>
          <p:cNvPicPr preferRelativeResize="0"/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</a:blip>
          <a:stretch>
            <a:fillRect/>
          </a:stretch>
        </p:blipFill>
        <p:spPr>
          <a:xfrm>
            <a:off x="7313373" y="2443418"/>
            <a:ext cx="1218500" cy="121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Shape 156" descr="Image result for mainframe">
            <a:extLst>
              <a:ext uri="{FF2B5EF4-FFF2-40B4-BE49-F238E27FC236}">
                <a16:creationId xmlns:a16="http://schemas.microsoft.com/office/drawing/2014/main" id="{8E23E5CA-A8EC-423A-BDBD-092D5AC9B016}"/>
              </a:ext>
            </a:extLst>
          </p:cNvPr>
          <p:cNvPicPr preferRelativeResize="0"/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</a:blip>
          <a:srcRect l="2341" r="46866" b="7183"/>
          <a:stretch/>
        </p:blipFill>
        <p:spPr>
          <a:xfrm flipH="1">
            <a:off x="5772879" y="2417349"/>
            <a:ext cx="1744724" cy="2410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Shape 159" descr="Image result for server rack">
            <a:extLst>
              <a:ext uri="{FF2B5EF4-FFF2-40B4-BE49-F238E27FC236}">
                <a16:creationId xmlns:a16="http://schemas.microsoft.com/office/drawing/2014/main" id="{B5C72E0E-0E17-4894-B459-6FC32F86AC8D}"/>
              </a:ext>
            </a:extLst>
          </p:cNvPr>
          <p:cNvPicPr preferRelativeResize="0"/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</a:blip>
          <a:stretch>
            <a:fillRect/>
          </a:stretch>
        </p:blipFill>
        <p:spPr>
          <a:xfrm>
            <a:off x="6902864" y="3803147"/>
            <a:ext cx="1883150" cy="188315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46ED8508-FD4A-483D-B2B6-62CE65AC7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8C0A2-10A0-40F7-BAE1-3BE620EEA29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46058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D0DF4-FF6F-4141-8948-FCBE50B9C5CC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>
            <a:outerShdw dist="25400" algn="l" rotWithShape="0">
              <a:srgbClr val="E9D4E9"/>
            </a:outerShdw>
          </a:effectLst>
        </p:spPr>
        <p:txBody>
          <a:bodyPr>
            <a:normAutofit/>
          </a:bodyPr>
          <a:lstStyle/>
          <a:p>
            <a:r>
              <a:rPr lang="en-US" sz="2800" dirty="0"/>
              <a:t>Classes of Computer: </a:t>
            </a:r>
            <a:r>
              <a:rPr lang="en-US" sz="2800" dirty="0">
                <a:ln w="15875" cmpd="sng">
                  <a:noFill/>
                </a:ln>
              </a:rPr>
              <a:t>Supercomputer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C271EE-B7A9-42BB-81A8-E44EFAB82F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895350"/>
            <a:ext cx="8310251" cy="4252119"/>
          </a:xfrm>
        </p:spPr>
        <p:txBody>
          <a:bodyPr/>
          <a:lstStyle/>
          <a:p>
            <a:r>
              <a:rPr lang="en-US" dirty="0"/>
              <a:t>Clusters of thousands of CPUs</a:t>
            </a:r>
          </a:p>
          <a:p>
            <a:r>
              <a:rPr lang="en-US" dirty="0"/>
              <a:t>Focused on consuming ENORMOUS datasets (non-interactively)</a:t>
            </a:r>
          </a:p>
          <a:p>
            <a:r>
              <a:rPr lang="en-US" dirty="0"/>
              <a:t>Science, research, design, and simulation.</a:t>
            </a:r>
          </a:p>
          <a:p>
            <a:pPr lvl="1"/>
            <a:r>
              <a:rPr lang="en-US" dirty="0"/>
              <a:t>Stock trading, financial speculation, “cryptocurrencies” ...</a:t>
            </a:r>
          </a:p>
        </p:txBody>
      </p:sp>
      <p:pic>
        <p:nvPicPr>
          <p:cNvPr id="5" name="Shape 168" descr="Image result for supercomputer">
            <a:extLst>
              <a:ext uri="{FF2B5EF4-FFF2-40B4-BE49-F238E27FC236}">
                <a16:creationId xmlns:a16="http://schemas.microsoft.com/office/drawing/2014/main" id="{4CA395AB-7758-4F6E-8679-D0C3E54DE412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10592" y="2512115"/>
            <a:ext cx="5522815" cy="304906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EC3A43-1C02-4AA5-BDE3-8C9B395BD6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8C0A2-10A0-40F7-BAE1-3BE620EEA29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0180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0C219-BED9-443F-844A-B4AE7B243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Computer Organization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AAD29BF-487B-4FCD-B5FA-636827F6AEF6}"/>
              </a:ext>
            </a:extLst>
          </p:cNvPr>
          <p:cNvGrpSpPr/>
          <p:nvPr/>
        </p:nvGrpSpPr>
        <p:grpSpPr>
          <a:xfrm>
            <a:off x="315540" y="1077738"/>
            <a:ext cx="8512920" cy="4242413"/>
            <a:chOff x="350184" y="665906"/>
            <a:chExt cx="8512920" cy="424241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1AF2AEB8-EAD5-44BC-828A-10AB803E8D70}"/>
                </a:ext>
              </a:extLst>
            </p:cNvPr>
            <p:cNvGrpSpPr/>
            <p:nvPr/>
          </p:nvGrpSpPr>
          <p:grpSpPr>
            <a:xfrm>
              <a:off x="350184" y="665906"/>
              <a:ext cx="8512920" cy="4242414"/>
              <a:chOff x="350184" y="665906"/>
              <a:chExt cx="8512920" cy="4242414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07421499-4859-435F-B0C8-1ACFDF6E0638}"/>
                  </a:ext>
                </a:extLst>
              </p:cNvPr>
              <p:cNvGrpSpPr/>
              <p:nvPr/>
            </p:nvGrpSpPr>
            <p:grpSpPr>
              <a:xfrm>
                <a:off x="350184" y="1409700"/>
                <a:ext cx="2553805" cy="1981200"/>
                <a:chOff x="341795" y="1409700"/>
                <a:chExt cx="2553805" cy="1981200"/>
              </a:xfrm>
            </p:grpSpPr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45412F79-1339-4205-BD03-B021A1E00A9A}"/>
                    </a:ext>
                  </a:extLst>
                </p:cNvPr>
                <p:cNvSpPr/>
                <p:nvPr/>
              </p:nvSpPr>
              <p:spPr>
                <a:xfrm>
                  <a:off x="341795" y="1409700"/>
                  <a:ext cx="1122371" cy="1981200"/>
                </a:xfrm>
                <a:prstGeom prst="rect">
                  <a:avLst/>
                </a:prstGeom>
                <a:solidFill>
                  <a:srgbClr val="EBA415"/>
                </a:solidFill>
                <a:ln>
                  <a:noFill/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>
                      <a:solidFill>
                        <a:schemeClr val="tx1"/>
                      </a:solidFill>
                    </a:rPr>
                    <a:t>Control</a:t>
                  </a:r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6B2B2739-AAF3-4F03-B1AA-A76BF2F1268B}"/>
                    </a:ext>
                  </a:extLst>
                </p:cNvPr>
                <p:cNvSpPr/>
                <p:nvPr/>
              </p:nvSpPr>
              <p:spPr>
                <a:xfrm>
                  <a:off x="1371600" y="1409700"/>
                  <a:ext cx="1524000" cy="990600"/>
                </a:xfrm>
                <a:prstGeom prst="rect">
                  <a:avLst/>
                </a:prstGeom>
                <a:solidFill>
                  <a:srgbClr val="FF7575"/>
                </a:solidFill>
                <a:ln>
                  <a:noFill/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>
                      <a:solidFill>
                        <a:schemeClr val="tx1"/>
                      </a:solidFill>
                    </a:rPr>
                    <a:t>Registers</a:t>
                  </a:r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B217A2BF-CF67-4036-B94A-B58CF915DF2D}"/>
                    </a:ext>
                  </a:extLst>
                </p:cNvPr>
                <p:cNvSpPr/>
                <p:nvPr/>
              </p:nvSpPr>
              <p:spPr>
                <a:xfrm>
                  <a:off x="1371600" y="2400300"/>
                  <a:ext cx="1524000" cy="990600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dirty="0" err="1">
                      <a:solidFill>
                        <a:schemeClr val="tx1"/>
                      </a:solidFill>
                    </a:rPr>
                    <a:t>Datapath</a:t>
                  </a:r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4A29434-1243-4E11-97AB-139F09779642}"/>
                  </a:ext>
                </a:extLst>
              </p:cNvPr>
              <p:cNvSpPr txBox="1"/>
              <p:nvPr/>
            </p:nvSpPr>
            <p:spPr>
              <a:xfrm>
                <a:off x="895846" y="3400336"/>
                <a:ext cx="134742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b="1" dirty="0"/>
                  <a:t>Processor</a:t>
                </a:r>
              </a:p>
            </p:txBody>
          </p: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0BB74551-0E39-4044-AE69-DE9D45074BB6}"/>
                  </a:ext>
                </a:extLst>
              </p:cNvPr>
              <p:cNvGrpSpPr/>
              <p:nvPr/>
            </p:nvGrpSpPr>
            <p:grpSpPr>
              <a:xfrm>
                <a:off x="2912378" y="1472762"/>
                <a:ext cx="457200" cy="1029255"/>
                <a:chOff x="2903989" y="1472762"/>
                <a:chExt cx="457200" cy="1029255"/>
              </a:xfrm>
            </p:grpSpPr>
            <p:sp>
              <p:nvSpPr>
                <p:cNvPr id="24" name="Right Arrow 11">
                  <a:extLst>
                    <a:ext uri="{FF2B5EF4-FFF2-40B4-BE49-F238E27FC236}">
                      <a16:creationId xmlns:a16="http://schemas.microsoft.com/office/drawing/2014/main" id="{B6536EF1-BB41-4F45-8E44-707E1C5D4155}"/>
                    </a:ext>
                  </a:extLst>
                </p:cNvPr>
                <p:cNvSpPr/>
                <p:nvPr/>
              </p:nvSpPr>
              <p:spPr>
                <a:xfrm>
                  <a:off x="2903989" y="1930517"/>
                  <a:ext cx="457200" cy="571500"/>
                </a:xfrm>
                <a:prstGeom prst="rightArrow">
                  <a:avLst/>
                </a:prstGeom>
                <a:solidFill>
                  <a:srgbClr val="CE4143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" name="Left Arrow 21">
                  <a:extLst>
                    <a:ext uri="{FF2B5EF4-FFF2-40B4-BE49-F238E27FC236}">
                      <a16:creationId xmlns:a16="http://schemas.microsoft.com/office/drawing/2014/main" id="{9A2C0946-F800-4875-9A40-DB28DE1A8E65}"/>
                    </a:ext>
                  </a:extLst>
                </p:cNvPr>
                <p:cNvSpPr/>
                <p:nvPr/>
              </p:nvSpPr>
              <p:spPr>
                <a:xfrm>
                  <a:off x="2903989" y="1472762"/>
                  <a:ext cx="457200" cy="571500"/>
                </a:xfrm>
                <a:prstGeom prst="leftArrow">
                  <a:avLst/>
                </a:prstGeom>
                <a:solidFill>
                  <a:srgbClr val="CE4143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7F29752D-1536-4361-A925-28E658F79071}"/>
                  </a:ext>
                </a:extLst>
              </p:cNvPr>
              <p:cNvSpPr/>
              <p:nvPr/>
            </p:nvSpPr>
            <p:spPr>
              <a:xfrm>
                <a:off x="3379365" y="665906"/>
                <a:ext cx="1515611" cy="3563194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tx1"/>
                    </a:solidFill>
                  </a:rPr>
                  <a:t>Memory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D86ED8E2-E635-4156-95E6-27430AF17CA0}"/>
                  </a:ext>
                </a:extLst>
              </p:cNvPr>
              <p:cNvSpPr/>
              <p:nvPr/>
            </p:nvSpPr>
            <p:spPr>
              <a:xfrm>
                <a:off x="5366366" y="665906"/>
                <a:ext cx="1515611" cy="2069699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tx1"/>
                    </a:solidFill>
                  </a:rPr>
                  <a:t>Persistent Storage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E2FE5928-8E69-4DD9-8D6B-5E1A3C266F34}"/>
                  </a:ext>
                </a:extLst>
              </p:cNvPr>
              <p:cNvGrpSpPr/>
              <p:nvPr/>
            </p:nvGrpSpPr>
            <p:grpSpPr>
              <a:xfrm>
                <a:off x="4900777" y="1501966"/>
                <a:ext cx="457200" cy="1029255"/>
                <a:chOff x="2903989" y="1472762"/>
                <a:chExt cx="457200" cy="1029255"/>
              </a:xfrm>
            </p:grpSpPr>
            <p:sp>
              <p:nvSpPr>
                <p:cNvPr id="22" name="Right Arrow 26">
                  <a:extLst>
                    <a:ext uri="{FF2B5EF4-FFF2-40B4-BE49-F238E27FC236}">
                      <a16:creationId xmlns:a16="http://schemas.microsoft.com/office/drawing/2014/main" id="{1E0FFA47-DCE9-488F-A277-98D71E6C295B}"/>
                    </a:ext>
                  </a:extLst>
                </p:cNvPr>
                <p:cNvSpPr/>
                <p:nvPr/>
              </p:nvSpPr>
              <p:spPr>
                <a:xfrm>
                  <a:off x="2903989" y="1930517"/>
                  <a:ext cx="457200" cy="571500"/>
                </a:xfrm>
                <a:prstGeom prst="rightArrow">
                  <a:avLst/>
                </a:prstGeom>
                <a:solidFill>
                  <a:srgbClr val="CE4143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" name="Left Arrow 27">
                  <a:extLst>
                    <a:ext uri="{FF2B5EF4-FFF2-40B4-BE49-F238E27FC236}">
                      <a16:creationId xmlns:a16="http://schemas.microsoft.com/office/drawing/2014/main" id="{359EB74C-54B8-4021-9964-A03BBA48432D}"/>
                    </a:ext>
                  </a:extLst>
                </p:cNvPr>
                <p:cNvSpPr/>
                <p:nvPr/>
              </p:nvSpPr>
              <p:spPr>
                <a:xfrm>
                  <a:off x="2903989" y="1472762"/>
                  <a:ext cx="457200" cy="571500"/>
                </a:xfrm>
                <a:prstGeom prst="leftArrow">
                  <a:avLst/>
                </a:prstGeom>
                <a:solidFill>
                  <a:srgbClr val="CE4143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8783B361-7714-4915-8816-9E659F0CEDD2}"/>
                  </a:ext>
                </a:extLst>
              </p:cNvPr>
              <p:cNvSpPr/>
              <p:nvPr/>
            </p:nvSpPr>
            <p:spPr>
              <a:xfrm>
                <a:off x="5352482" y="2924804"/>
                <a:ext cx="1529496" cy="1304296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tx1"/>
                    </a:solidFill>
                  </a:rPr>
                  <a:t>Other Peripherals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6C3566D1-4C3F-4B80-B89C-7112569136ED}"/>
                  </a:ext>
                </a:extLst>
              </p:cNvPr>
              <p:cNvGrpSpPr/>
              <p:nvPr/>
            </p:nvGrpSpPr>
            <p:grpSpPr>
              <a:xfrm>
                <a:off x="4900777" y="3038992"/>
                <a:ext cx="457200" cy="1029255"/>
                <a:chOff x="2903989" y="1472762"/>
                <a:chExt cx="457200" cy="1029255"/>
              </a:xfrm>
            </p:grpSpPr>
            <p:sp>
              <p:nvSpPr>
                <p:cNvPr id="20" name="Right Arrow 30">
                  <a:extLst>
                    <a:ext uri="{FF2B5EF4-FFF2-40B4-BE49-F238E27FC236}">
                      <a16:creationId xmlns:a16="http://schemas.microsoft.com/office/drawing/2014/main" id="{9D8DA3B7-2387-477B-BE98-E527A4D1FE83}"/>
                    </a:ext>
                  </a:extLst>
                </p:cNvPr>
                <p:cNvSpPr/>
                <p:nvPr/>
              </p:nvSpPr>
              <p:spPr>
                <a:xfrm>
                  <a:off x="2903989" y="1930517"/>
                  <a:ext cx="457200" cy="571500"/>
                </a:xfrm>
                <a:prstGeom prst="rightArrow">
                  <a:avLst/>
                </a:prstGeom>
                <a:solidFill>
                  <a:srgbClr val="CE4143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" name="Left Arrow 31">
                  <a:extLst>
                    <a:ext uri="{FF2B5EF4-FFF2-40B4-BE49-F238E27FC236}">
                      <a16:creationId xmlns:a16="http://schemas.microsoft.com/office/drawing/2014/main" id="{6821A708-4E58-40DF-A5E5-40A7751E1347}"/>
                    </a:ext>
                  </a:extLst>
                </p:cNvPr>
                <p:cNvSpPr/>
                <p:nvPr/>
              </p:nvSpPr>
              <p:spPr>
                <a:xfrm>
                  <a:off x="2903989" y="1472762"/>
                  <a:ext cx="457200" cy="571500"/>
                </a:xfrm>
                <a:prstGeom prst="leftArrow">
                  <a:avLst/>
                </a:prstGeom>
                <a:solidFill>
                  <a:srgbClr val="CE4143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9F16E87F-0EFA-428F-9989-409E26989271}"/>
                  </a:ext>
                </a:extLst>
              </p:cNvPr>
              <p:cNvGrpSpPr/>
              <p:nvPr/>
            </p:nvGrpSpPr>
            <p:grpSpPr>
              <a:xfrm>
                <a:off x="6880579" y="3036910"/>
                <a:ext cx="457200" cy="1029255"/>
                <a:chOff x="2903989" y="1472762"/>
                <a:chExt cx="457200" cy="1029255"/>
              </a:xfrm>
            </p:grpSpPr>
            <p:sp>
              <p:nvSpPr>
                <p:cNvPr id="18" name="Right Arrow 33">
                  <a:extLst>
                    <a:ext uri="{FF2B5EF4-FFF2-40B4-BE49-F238E27FC236}">
                      <a16:creationId xmlns:a16="http://schemas.microsoft.com/office/drawing/2014/main" id="{9027533E-05E6-4FB9-9074-585108215AF7}"/>
                    </a:ext>
                  </a:extLst>
                </p:cNvPr>
                <p:cNvSpPr/>
                <p:nvPr/>
              </p:nvSpPr>
              <p:spPr>
                <a:xfrm>
                  <a:off x="2903989" y="1930517"/>
                  <a:ext cx="457200" cy="571500"/>
                </a:xfrm>
                <a:prstGeom prst="rightArrow">
                  <a:avLst/>
                </a:prstGeom>
                <a:solidFill>
                  <a:srgbClr val="CE4143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" name="Left Arrow 34">
                  <a:extLst>
                    <a:ext uri="{FF2B5EF4-FFF2-40B4-BE49-F238E27FC236}">
                      <a16:creationId xmlns:a16="http://schemas.microsoft.com/office/drawing/2014/main" id="{D40EE33D-F00D-4CA2-84EF-0BC69B6A05F4}"/>
                    </a:ext>
                  </a:extLst>
                </p:cNvPr>
                <p:cNvSpPr/>
                <p:nvPr/>
              </p:nvSpPr>
              <p:spPr>
                <a:xfrm>
                  <a:off x="2903989" y="1472762"/>
                  <a:ext cx="457200" cy="571500"/>
                </a:xfrm>
                <a:prstGeom prst="leftArrow">
                  <a:avLst/>
                </a:prstGeom>
                <a:solidFill>
                  <a:srgbClr val="CE4143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9021D1FD-09AD-48E0-B609-21CEE45565A5}"/>
                  </a:ext>
                </a:extLst>
              </p:cNvPr>
              <p:cNvSpPr/>
              <p:nvPr/>
            </p:nvSpPr>
            <p:spPr>
              <a:xfrm>
                <a:off x="7347493" y="2924804"/>
                <a:ext cx="1515611" cy="1304296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dirty="0">
                    <a:solidFill>
                      <a:schemeClr val="tx1"/>
                    </a:solidFill>
                  </a:rPr>
                  <a:t>Other Computers</a:t>
                </a: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9380041-3223-49FC-9AD6-C093957FED56}"/>
                  </a:ext>
                </a:extLst>
              </p:cNvPr>
              <p:cNvSpPr txBox="1"/>
              <p:nvPr/>
            </p:nvSpPr>
            <p:spPr>
              <a:xfrm>
                <a:off x="5303360" y="4200434"/>
                <a:ext cx="1811713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000" b="1" dirty="0" err="1"/>
                  <a:t>Input/Output</a:t>
                </a:r>
                <a:br>
                  <a:rPr lang="en-US" sz="2000" b="1" dirty="0"/>
                </a:br>
                <a:r>
                  <a:rPr lang="en-US" sz="2000" b="1" dirty="0"/>
                  <a:t>Devices</a:t>
                </a:r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9210262-1289-4DCA-B736-F767D5C1F22D}"/>
                </a:ext>
              </a:extLst>
            </p:cNvPr>
            <p:cNvSpPr txBox="1"/>
            <p:nvPr/>
          </p:nvSpPr>
          <p:spPr>
            <a:xfrm>
              <a:off x="7468063" y="4200434"/>
              <a:ext cx="123174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b="1" dirty="0"/>
                <a:t>Network</a:t>
              </a:r>
            </a:p>
          </p:txBody>
        </p:sp>
      </p:grpSp>
      <p:sp>
        <p:nvSpPr>
          <p:cNvPr id="29" name="Shape 176">
            <a:extLst>
              <a:ext uri="{FF2B5EF4-FFF2-40B4-BE49-F238E27FC236}">
                <a16:creationId xmlns:a16="http://schemas.microsoft.com/office/drawing/2014/main" id="{21A7428A-2CF5-4FCD-8086-AAC03E5E1502}"/>
              </a:ext>
            </a:extLst>
          </p:cNvPr>
          <p:cNvSpPr/>
          <p:nvPr/>
        </p:nvSpPr>
        <p:spPr>
          <a:xfrm>
            <a:off x="344320" y="1077735"/>
            <a:ext cx="2514052" cy="3563194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6" tIns="91426" rIns="91426" bIns="91426" anchor="ctr" anchorCtr="0">
            <a:noAutofit/>
          </a:bodyPr>
          <a:lstStyle/>
          <a:p>
            <a:endParaRPr/>
          </a:p>
        </p:txBody>
      </p:sp>
      <p:sp>
        <p:nvSpPr>
          <p:cNvPr id="30" name="Shape 177">
            <a:extLst>
              <a:ext uri="{FF2B5EF4-FFF2-40B4-BE49-F238E27FC236}">
                <a16:creationId xmlns:a16="http://schemas.microsoft.com/office/drawing/2014/main" id="{517D792E-2D65-4E87-9F22-1A7021F29301}"/>
              </a:ext>
            </a:extLst>
          </p:cNvPr>
          <p:cNvSpPr/>
          <p:nvPr/>
        </p:nvSpPr>
        <p:spPr>
          <a:xfrm>
            <a:off x="3346387" y="1077735"/>
            <a:ext cx="1508509" cy="3563194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6" tIns="91426" rIns="91426" bIns="91426" anchor="ctr" anchorCtr="0">
            <a:noAutofit/>
          </a:bodyPr>
          <a:lstStyle/>
          <a:p>
            <a:endParaRPr/>
          </a:p>
        </p:txBody>
      </p:sp>
      <p:sp>
        <p:nvSpPr>
          <p:cNvPr id="31" name="Shape 178">
            <a:extLst>
              <a:ext uri="{FF2B5EF4-FFF2-40B4-BE49-F238E27FC236}">
                <a16:creationId xmlns:a16="http://schemas.microsoft.com/office/drawing/2014/main" id="{9690F726-EF4A-4DA6-A2A1-66C932CE5578}"/>
              </a:ext>
            </a:extLst>
          </p:cNvPr>
          <p:cNvSpPr/>
          <p:nvPr/>
        </p:nvSpPr>
        <p:spPr>
          <a:xfrm>
            <a:off x="5340115" y="1077735"/>
            <a:ext cx="1508509" cy="3563194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6" tIns="91426" rIns="91426" bIns="91426" anchor="ctr" anchorCtr="0">
            <a:noAutofit/>
          </a:bodyPr>
          <a:lstStyle/>
          <a:p>
            <a:endParaRPr/>
          </a:p>
        </p:txBody>
      </p:sp>
      <p:sp>
        <p:nvSpPr>
          <p:cNvPr id="32" name="Shape 179">
            <a:extLst>
              <a:ext uri="{FF2B5EF4-FFF2-40B4-BE49-F238E27FC236}">
                <a16:creationId xmlns:a16="http://schemas.microsoft.com/office/drawing/2014/main" id="{04DD9157-AD90-49DC-8156-C68AE59DC75C}"/>
              </a:ext>
            </a:extLst>
          </p:cNvPr>
          <p:cNvSpPr/>
          <p:nvPr/>
        </p:nvSpPr>
        <p:spPr>
          <a:xfrm>
            <a:off x="7311565" y="1077735"/>
            <a:ext cx="1508509" cy="3563194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6" tIns="91426" rIns="91426" bIns="91426" anchor="ctr" anchorCtr="0">
            <a:noAutofit/>
          </a:bodyPr>
          <a:lstStyle/>
          <a:p>
            <a:endParaRPr/>
          </a:p>
        </p:txBody>
      </p:sp>
      <p:sp>
        <p:nvSpPr>
          <p:cNvPr id="33" name="Slide Number Placeholder 32">
            <a:extLst>
              <a:ext uri="{FF2B5EF4-FFF2-40B4-BE49-F238E27FC236}">
                <a16:creationId xmlns:a16="http://schemas.microsoft.com/office/drawing/2014/main" id="{212D952E-D59E-4858-81DA-57F1525DB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8C0A2-10A0-40F7-BAE1-3BE620EEA29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186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Facet">
  <a:themeElements>
    <a:clrScheme name="Violet">
      <a:dk1>
        <a:sysClr val="windowText" lastClr="000000"/>
      </a:dk1>
      <a:lt1>
        <a:sysClr val="window" lastClr="FFFFFF"/>
      </a:lt1>
      <a:dk2>
        <a:srgbClr val="373545"/>
      </a:dk2>
      <a:lt2>
        <a:srgbClr val="DCD8DC"/>
      </a:lt2>
      <a:accent1>
        <a:srgbClr val="AD84C6"/>
      </a:accent1>
      <a:accent2>
        <a:srgbClr val="8784C7"/>
      </a:accent2>
      <a:accent3>
        <a:srgbClr val="5D739A"/>
      </a:accent3>
      <a:accent4>
        <a:srgbClr val="6997AF"/>
      </a:accent4>
      <a:accent5>
        <a:srgbClr val="84ACB6"/>
      </a:accent5>
      <a:accent6>
        <a:srgbClr val="6F8183"/>
      </a:accent6>
      <a:hlink>
        <a:srgbClr val="69A020"/>
      </a:hlink>
      <a:folHlink>
        <a:srgbClr val="8C8C8C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Violet">
      <a:dk1>
        <a:sysClr val="windowText" lastClr="000000"/>
      </a:dk1>
      <a:lt1>
        <a:sysClr val="window" lastClr="FFFFFF"/>
      </a:lt1>
      <a:dk2>
        <a:srgbClr val="373545"/>
      </a:dk2>
      <a:lt2>
        <a:srgbClr val="DCD8DC"/>
      </a:lt2>
      <a:accent1>
        <a:srgbClr val="AD84C6"/>
      </a:accent1>
      <a:accent2>
        <a:srgbClr val="8784C7"/>
      </a:accent2>
      <a:accent3>
        <a:srgbClr val="5D739A"/>
      </a:accent3>
      <a:accent4>
        <a:srgbClr val="6997AF"/>
      </a:accent4>
      <a:accent5>
        <a:srgbClr val="84ACB6"/>
      </a:accent5>
      <a:accent6>
        <a:srgbClr val="6F8183"/>
      </a:accent6>
      <a:hlink>
        <a:srgbClr val="69A020"/>
      </a:hlink>
      <a:folHlink>
        <a:srgbClr val="8C8C8C"/>
      </a:folHlink>
    </a:clrScheme>
    <a:fontScheme name="Custom 3">
      <a:majorFont>
        <a:latin typeface="Lato Heavy"/>
        <a:ea typeface=""/>
        <a:cs typeface=""/>
      </a:majorFont>
      <a:minorFont>
        <a:latin typeface="Open Sans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5084</TotalTime>
  <Words>1252</Words>
  <Application>Microsoft Office PowerPoint</Application>
  <PresentationFormat>On-screen Show (16:10)</PresentationFormat>
  <Paragraphs>258</Paragraphs>
  <Slides>20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20</vt:i4>
      </vt:variant>
    </vt:vector>
  </HeadingPairs>
  <TitlesOfParts>
    <vt:vector size="29" baseType="lpstr">
      <vt:lpstr>Arial</vt:lpstr>
      <vt:lpstr>Calibri</vt:lpstr>
      <vt:lpstr>Inconsolata</vt:lpstr>
      <vt:lpstr>Lato Heavy</vt:lpstr>
      <vt:lpstr>Open Sans</vt:lpstr>
      <vt:lpstr>Trebuchet MS</vt:lpstr>
      <vt:lpstr>Wingdings 3</vt:lpstr>
      <vt:lpstr>Facet</vt:lpstr>
      <vt:lpstr>Office Theme</vt:lpstr>
      <vt:lpstr>CS/COE 0447</vt:lpstr>
      <vt:lpstr>Goals</vt:lpstr>
      <vt:lpstr>Where does CS0447 fit?</vt:lpstr>
      <vt:lpstr>Goals</vt:lpstr>
      <vt:lpstr>Classes of Computer: Embedded</vt:lpstr>
      <vt:lpstr>Classes of Computer: Consumer</vt:lpstr>
      <vt:lpstr>Classes of Computer: Server</vt:lpstr>
      <vt:lpstr>Classes of Computer: Supercomputer</vt:lpstr>
      <vt:lpstr>Computer Organization</vt:lpstr>
      <vt:lpstr>What is “Assembly”</vt:lpstr>
      <vt:lpstr>What is “Assembly”</vt:lpstr>
      <vt:lpstr>Is Assembly Useful?</vt:lpstr>
      <vt:lpstr>Embedded Systems</vt:lpstr>
      <vt:lpstr>Embedded Systems</vt:lpstr>
      <vt:lpstr>Practical Applications of Assembly: Real-time</vt:lpstr>
      <vt:lpstr>Practical Applications of Assembly: Art</vt:lpstr>
      <vt:lpstr>Practical Applications of Assembly: Art</vt:lpstr>
      <vt:lpstr>Practical Applications of Assembly: Modification</vt:lpstr>
      <vt:lpstr>Practical Applications of Assembly: Debugging</vt:lpstr>
      <vt:lpstr>Next Time…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CS/COE 0447</dc:title>
  <dc:creator>Wilkinson II, David W</dc:creator>
  <cp:lastModifiedBy>Wilkinson II, David W</cp:lastModifiedBy>
  <cp:revision>91</cp:revision>
  <dcterms:created xsi:type="dcterms:W3CDTF">2018-08-24T23:21:45Z</dcterms:created>
  <dcterms:modified xsi:type="dcterms:W3CDTF">2018-08-28T12:06:05Z</dcterms:modified>
</cp:coreProperties>
</file>